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3"/>
  </p:notesMasterIdLst>
  <p:sldIdLst>
    <p:sldId id="258" r:id="rId3"/>
    <p:sldId id="283" r:id="rId4"/>
    <p:sldId id="312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06" r:id="rId27"/>
    <p:sldId id="307" r:id="rId28"/>
    <p:sldId id="308" r:id="rId29"/>
    <p:sldId id="309" r:id="rId30"/>
    <p:sldId id="310" r:id="rId31"/>
    <p:sldId id="311" r:id="rId3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4061"/>
    <a:srgbClr val="A58469"/>
    <a:srgbClr val="F05120"/>
    <a:srgbClr val="005C4A"/>
    <a:srgbClr val="EFCACA"/>
    <a:srgbClr val="579488"/>
    <a:srgbClr val="9DD526"/>
    <a:srgbClr val="FB3803"/>
    <a:srgbClr val="EF536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88856" autoAdjust="0"/>
  </p:normalViewPr>
  <p:slideViewPr>
    <p:cSldViewPr>
      <p:cViewPr varScale="1">
        <p:scale>
          <a:sx n="83" d="100"/>
          <a:sy n="83" d="100"/>
        </p:scale>
        <p:origin x="-984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1438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0547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6212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4875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362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5F550FB-E1D1-6EED-9D3A-55FAAE9AB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52AD586-039C-FC44-049A-AE5503A86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3E39AD4-9347-F66A-1F0E-9C8EBDA44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5213A-4ED7-47A6-A565-1B82D2F9D783}" type="datetimeFigureOut">
              <a:rPr lang="en-ID" smtClean="0"/>
              <a:t>7/15/2022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79D4DF8-1FCE-A408-1E82-DC3C4444C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741B17C-D084-9901-5B62-1AC9FEFE5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D877-703A-458F-8A92-9E00601063F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12710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0"/>
            <a:ext cx="9141714" cy="5143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7" Type="http://schemas.openxmlformats.org/officeDocument/2006/relationships/image" Target="../media/image1040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4.png"/><Relationship Id="rId11" Type="http://schemas.openxmlformats.org/officeDocument/2006/relationships/image" Target="../media/image2.png"/><Relationship Id="rId5" Type="http://schemas.openxmlformats.org/officeDocument/2006/relationships/image" Target="../media/image103.png"/><Relationship Id="rId10" Type="http://schemas.openxmlformats.org/officeDocument/2006/relationships/image" Target="../media/image107.png"/><Relationship Id="rId4" Type="http://schemas.openxmlformats.org/officeDocument/2006/relationships/image" Target="../media/image1011.png"/><Relationship Id="rId9" Type="http://schemas.openxmlformats.org/officeDocument/2006/relationships/image" Target="../media/image10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13" Type="http://schemas.openxmlformats.org/officeDocument/2006/relationships/image" Target="../media/image113.png"/><Relationship Id="rId26" Type="http://schemas.openxmlformats.org/officeDocument/2006/relationships/image" Target="../media/image117.png"/><Relationship Id="rId3" Type="http://schemas.openxmlformats.org/officeDocument/2006/relationships/image" Target="../media/image108.png"/><Relationship Id="rId21" Type="http://schemas.openxmlformats.org/officeDocument/2006/relationships/image" Target="../media/image116.png"/><Relationship Id="rId7" Type="http://schemas.openxmlformats.org/officeDocument/2006/relationships/image" Target="../media/image930.png"/><Relationship Id="rId12" Type="http://schemas.openxmlformats.org/officeDocument/2006/relationships/image" Target="../media/image96.png"/><Relationship Id="rId25" Type="http://schemas.openxmlformats.org/officeDocument/2006/relationships/image" Target="../media/image95.png"/><Relationship Id="rId2" Type="http://schemas.openxmlformats.org/officeDocument/2006/relationships/notesSlide" Target="../notesSlides/notesSlide2.xml"/><Relationship Id="rId20" Type="http://schemas.openxmlformats.org/officeDocument/2006/relationships/image" Target="../media/image11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1.png"/><Relationship Id="rId11" Type="http://schemas.openxmlformats.org/officeDocument/2006/relationships/image" Target="../media/image1120.png"/><Relationship Id="rId24" Type="http://schemas.openxmlformats.org/officeDocument/2006/relationships/image" Target="../media/image1160.png"/><Relationship Id="rId5" Type="http://schemas.openxmlformats.org/officeDocument/2006/relationships/image" Target="../media/image110.png"/><Relationship Id="rId19" Type="http://schemas.openxmlformats.org/officeDocument/2006/relationships/image" Target="../media/image1140.png"/><Relationship Id="rId4" Type="http://schemas.openxmlformats.org/officeDocument/2006/relationships/image" Target="../media/image109.png"/><Relationship Id="rId9" Type="http://schemas.openxmlformats.org/officeDocument/2006/relationships/image" Target="../media/image112.png"/><Relationship Id="rId14" Type="http://schemas.openxmlformats.org/officeDocument/2006/relationships/image" Target="../media/image114.png"/><Relationship Id="rId27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3" Type="http://schemas.openxmlformats.org/officeDocument/2006/relationships/image" Target="../media/image119.png"/><Relationship Id="rId7" Type="http://schemas.openxmlformats.org/officeDocument/2006/relationships/image" Target="../media/image120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3.emf"/><Relationship Id="rId5" Type="http://schemas.openxmlformats.org/officeDocument/2006/relationships/image" Target="../media/image2.png"/><Relationship Id="rId4" Type="http://schemas.openxmlformats.org/officeDocument/2006/relationships/image" Target="../media/image119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png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8.xml"/><Relationship Id="rId11" Type="http://schemas.openxmlformats.org/officeDocument/2006/relationships/image" Target="../media/image127.png"/><Relationship Id="rId10" Type="http://schemas.openxmlformats.org/officeDocument/2006/relationships/image" Target="../media/image2.png"/><Relationship Id="rId9" Type="http://schemas.openxmlformats.org/officeDocument/2006/relationships/image" Target="../media/image1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6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3" Type="http://schemas.openxmlformats.org/officeDocument/2006/relationships/image" Target="../media/image1290.png"/><Relationship Id="rId7" Type="http://schemas.openxmlformats.org/officeDocument/2006/relationships/image" Target="../media/image2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6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7" Type="http://schemas.openxmlformats.org/officeDocument/2006/relationships/image" Target="../media/image1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3.emf"/><Relationship Id="rId5" Type="http://schemas.openxmlformats.org/officeDocument/2006/relationships/image" Target="../media/image1371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9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0.png"/><Relationship Id="rId5" Type="http://schemas.openxmlformats.org/officeDocument/2006/relationships/image" Target="../media/image33.emf"/><Relationship Id="rId4" Type="http://schemas.openxmlformats.org/officeDocument/2006/relationships/image" Target="../media/image137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0.png"/><Relationship Id="rId9" Type="http://schemas.openxmlformats.org/officeDocument/2006/relationships/image" Target="../media/image140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png"/><Relationship Id="rId3" Type="http://schemas.openxmlformats.org/officeDocument/2006/relationships/image" Target="../media/image2.png"/><Relationship Id="rId7" Type="http://schemas.openxmlformats.org/officeDocument/2006/relationships/image" Target="../media/image144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3.png"/><Relationship Id="rId5" Type="http://schemas.openxmlformats.org/officeDocument/2006/relationships/image" Target="../media/image142.png"/><Relationship Id="rId4" Type="http://schemas.openxmlformats.org/officeDocument/2006/relationships/image" Target="../media/image141.png"/><Relationship Id="rId9" Type="http://schemas.openxmlformats.org/officeDocument/2006/relationships/image" Target="../media/image14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png"/><Relationship Id="rId3" Type="http://schemas.openxmlformats.org/officeDocument/2006/relationships/image" Target="../media/image2.pn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1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png"/><Relationship Id="rId7" Type="http://schemas.openxmlformats.org/officeDocument/2006/relationships/image" Target="../media/image16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9" Type="http://schemas.openxmlformats.org/officeDocument/2006/relationships/image" Target="../media/image14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80.png"/><Relationship Id="rId4" Type="http://schemas.openxmlformats.org/officeDocument/2006/relationships/image" Target="../media/image15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00.png"/><Relationship Id="rId13" Type="http://schemas.openxmlformats.org/officeDocument/2006/relationships/image" Target="../media/image180.png"/><Relationship Id="rId3" Type="http://schemas.openxmlformats.org/officeDocument/2006/relationships/image" Target="../media/image151.png"/><Relationship Id="rId12" Type="http://schemas.openxmlformats.org/officeDocument/2006/relationships/image" Target="../media/image17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11" Type="http://schemas.openxmlformats.org/officeDocument/2006/relationships/image" Target="../media/image178.png"/><Relationship Id="rId10" Type="http://schemas.openxmlformats.org/officeDocument/2006/relationships/image" Target="../media/image177.png"/><Relationship Id="rId9" Type="http://schemas.openxmlformats.org/officeDocument/2006/relationships/image" Target="../media/image17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7" Type="http://schemas.openxmlformats.org/officeDocument/2006/relationships/image" Target="../media/image153.tmp"/><Relationship Id="rId2" Type="http://schemas.openxmlformats.org/officeDocument/2006/relationships/image" Target="../media/image150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4.png"/><Relationship Id="rId5" Type="http://schemas.openxmlformats.org/officeDocument/2006/relationships/image" Target="../media/image153.pn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0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3.png"/><Relationship Id="rId3" Type="http://schemas.openxmlformats.org/officeDocument/2006/relationships/image" Target="../media/image6.png"/><Relationship Id="rId21" Type="http://schemas.openxmlformats.org/officeDocument/2006/relationships/image" Target="../media/image181.png"/><Relationship Id="rId7" Type="http://schemas.openxmlformats.org/officeDocument/2006/relationships/image" Target="../media/image510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2.png"/><Relationship Id="rId2" Type="http://schemas.openxmlformats.org/officeDocument/2006/relationships/image" Target="../media/image1.pn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6.png"/><Relationship Id="rId1" Type="http://schemas.openxmlformats.org/officeDocument/2006/relationships/slideLayout" Target="../slideLayouts/slideLayout8.xml"/><Relationship Id="rId11" Type="http://schemas.openxmlformats.org/officeDocument/2006/relationships/image" Target="../media/image9.png"/><Relationship Id="rId24" Type="http://schemas.openxmlformats.org/officeDocument/2006/relationships/image" Target="../media/image21.png"/><Relationship Id="rId32" Type="http://schemas.openxmlformats.org/officeDocument/2006/relationships/image" Target="../media/image29.png"/><Relationship Id="rId5" Type="http://schemas.openxmlformats.org/officeDocument/2006/relationships/image" Target="../media/image7.png"/><Relationship Id="rId15" Type="http://schemas.openxmlformats.org/officeDocument/2006/relationships/image" Target="../media/image13.png"/><Relationship Id="rId23" Type="http://schemas.openxmlformats.org/officeDocument/2006/relationships/image" Target="../media/image20.png"/><Relationship Id="rId28" Type="http://schemas.openxmlformats.org/officeDocument/2006/relationships/image" Target="../media/image25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8.png"/><Relationship Id="rId4" Type="http://schemas.openxmlformats.org/officeDocument/2006/relationships/image" Target="../media/image2.png"/><Relationship Id="rId9" Type="http://schemas.openxmlformats.org/officeDocument/2006/relationships/image" Target="../media/image710.png"/><Relationship Id="rId14" Type="http://schemas.openxmlformats.org/officeDocument/2006/relationships/image" Target="../media/image12.png"/><Relationship Id="rId22" Type="http://schemas.openxmlformats.org/officeDocument/2006/relationships/image" Target="../media/image19.png"/><Relationship Id="rId27" Type="http://schemas.openxmlformats.org/officeDocument/2006/relationships/image" Target="../media/image24.png"/><Relationship Id="rId30" Type="http://schemas.openxmlformats.org/officeDocument/2006/relationships/image" Target="../media/image27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0.png"/><Relationship Id="rId3" Type="http://schemas.openxmlformats.org/officeDocument/2006/relationships/image" Target="../media/image2.png"/><Relationship Id="rId7" Type="http://schemas.openxmlformats.org/officeDocument/2006/relationships/image" Target="../media/image1550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56.png"/><Relationship Id="rId4" Type="http://schemas.openxmlformats.org/officeDocument/2006/relationships/image" Target="../media/image15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18" Type="http://schemas.openxmlformats.org/officeDocument/2006/relationships/image" Target="../media/image45.png"/><Relationship Id="rId26" Type="http://schemas.openxmlformats.org/officeDocument/2006/relationships/image" Target="../media/image53.png"/><Relationship Id="rId3" Type="http://schemas.openxmlformats.org/officeDocument/2006/relationships/image" Target="../media/image30.png"/><Relationship Id="rId21" Type="http://schemas.openxmlformats.org/officeDocument/2006/relationships/image" Target="../media/image48.png"/><Relationship Id="rId34" Type="http://schemas.openxmlformats.org/officeDocument/2006/relationships/image" Target="../media/image61.png"/><Relationship Id="rId7" Type="http://schemas.openxmlformats.org/officeDocument/2006/relationships/image" Target="../media/image32.jpeg"/><Relationship Id="rId12" Type="http://schemas.openxmlformats.org/officeDocument/2006/relationships/image" Target="../media/image39.png"/><Relationship Id="rId17" Type="http://schemas.openxmlformats.org/officeDocument/2006/relationships/image" Target="../media/image44.png"/><Relationship Id="rId25" Type="http://schemas.openxmlformats.org/officeDocument/2006/relationships/image" Target="../media/image52.png"/><Relationship Id="rId33" Type="http://schemas.openxmlformats.org/officeDocument/2006/relationships/image" Target="../media/image60.png"/><Relationship Id="rId38" Type="http://schemas.openxmlformats.org/officeDocument/2006/relationships/image" Target="../media/image2.png"/><Relationship Id="rId2" Type="http://schemas.openxmlformats.org/officeDocument/2006/relationships/image" Target="../media/image1.png"/><Relationship Id="rId16" Type="http://schemas.openxmlformats.org/officeDocument/2006/relationships/image" Target="../media/image43.png"/><Relationship Id="rId20" Type="http://schemas.openxmlformats.org/officeDocument/2006/relationships/image" Target="../media/image47.png"/><Relationship Id="rId29" Type="http://schemas.openxmlformats.org/officeDocument/2006/relationships/image" Target="../media/image5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jpeg"/><Relationship Id="rId11" Type="http://schemas.openxmlformats.org/officeDocument/2006/relationships/image" Target="../media/image38.png"/><Relationship Id="rId24" Type="http://schemas.openxmlformats.org/officeDocument/2006/relationships/image" Target="../media/image51.png"/><Relationship Id="rId32" Type="http://schemas.openxmlformats.org/officeDocument/2006/relationships/image" Target="../media/image59.png"/><Relationship Id="rId37" Type="http://schemas.openxmlformats.org/officeDocument/2006/relationships/image" Target="../media/image33.emf"/><Relationship Id="rId5" Type="http://schemas.openxmlformats.org/officeDocument/2006/relationships/image" Target="../media/image320.png"/><Relationship Id="rId15" Type="http://schemas.openxmlformats.org/officeDocument/2006/relationships/image" Target="../media/image42.png"/><Relationship Id="rId23" Type="http://schemas.openxmlformats.org/officeDocument/2006/relationships/image" Target="../media/image50.png"/><Relationship Id="rId28" Type="http://schemas.openxmlformats.org/officeDocument/2006/relationships/image" Target="../media/image55.png"/><Relationship Id="rId36" Type="http://schemas.openxmlformats.org/officeDocument/2006/relationships/image" Target="../media/image63.png"/><Relationship Id="rId10" Type="http://schemas.openxmlformats.org/officeDocument/2006/relationships/image" Target="../media/image37.png"/><Relationship Id="rId19" Type="http://schemas.openxmlformats.org/officeDocument/2006/relationships/image" Target="../media/image46.png"/><Relationship Id="rId31" Type="http://schemas.openxmlformats.org/officeDocument/2006/relationships/image" Target="../media/image58.png"/><Relationship Id="rId4" Type="http://schemas.openxmlformats.org/officeDocument/2006/relationships/image" Target="../media/image310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Relationship Id="rId22" Type="http://schemas.openxmlformats.org/officeDocument/2006/relationships/image" Target="../media/image49.png"/><Relationship Id="rId27" Type="http://schemas.openxmlformats.org/officeDocument/2006/relationships/image" Target="../media/image54.png"/><Relationship Id="rId30" Type="http://schemas.openxmlformats.org/officeDocument/2006/relationships/image" Target="../media/image57.png"/><Relationship Id="rId35" Type="http://schemas.openxmlformats.org/officeDocument/2006/relationships/image" Target="../media/image6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png"/><Relationship Id="rId5" Type="http://schemas.openxmlformats.org/officeDocument/2006/relationships/image" Target="../media/image64.png"/><Relationship Id="rId4" Type="http://schemas.openxmlformats.org/officeDocument/2006/relationships/image" Target="../media/image35.tm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79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12" Type="http://schemas.openxmlformats.org/officeDocument/2006/relationships/image" Target="../media/image78.png"/><Relationship Id="rId17" Type="http://schemas.openxmlformats.org/officeDocument/2006/relationships/image" Target="../media/image2.png"/><Relationship Id="rId2" Type="http://schemas.openxmlformats.org/officeDocument/2006/relationships/image" Target="../media/image1.png"/><Relationship Id="rId16" Type="http://schemas.openxmlformats.org/officeDocument/2006/relationships/image" Target="../media/image7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2.png"/><Relationship Id="rId11" Type="http://schemas.openxmlformats.org/officeDocument/2006/relationships/image" Target="../media/image77.png"/><Relationship Id="rId5" Type="http://schemas.openxmlformats.org/officeDocument/2006/relationships/image" Target="../media/image71.png"/><Relationship Id="rId15" Type="http://schemas.openxmlformats.org/officeDocument/2006/relationships/image" Target="../media/image81.png"/><Relationship Id="rId10" Type="http://schemas.openxmlformats.org/officeDocument/2006/relationships/image" Target="../media/image76.png"/><Relationship Id="rId4" Type="http://schemas.openxmlformats.org/officeDocument/2006/relationships/image" Target="../media/image680.png"/><Relationship Id="rId9" Type="http://schemas.openxmlformats.org/officeDocument/2006/relationships/image" Target="../media/image75.png"/><Relationship Id="rId14" Type="http://schemas.openxmlformats.org/officeDocument/2006/relationships/image" Target="../media/image80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image" Target="../media/image2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18" Type="http://schemas.openxmlformats.org/officeDocument/2006/relationships/image" Target="../media/image96.png"/><Relationship Id="rId26" Type="http://schemas.openxmlformats.org/officeDocument/2006/relationships/image" Target="../media/image1000.png"/><Relationship Id="rId21" Type="http://schemas.openxmlformats.org/officeDocument/2006/relationships/image" Target="../media/image970.png"/><Relationship Id="rId7" Type="http://schemas.openxmlformats.org/officeDocument/2006/relationships/image" Target="../media/image90.png"/><Relationship Id="rId17" Type="http://schemas.openxmlformats.org/officeDocument/2006/relationships/image" Target="../media/image95.png"/><Relationship Id="rId2" Type="http://schemas.openxmlformats.org/officeDocument/2006/relationships/image" Target="../media/image86.png"/><Relationship Id="rId16" Type="http://schemas.openxmlformats.org/officeDocument/2006/relationships/image" Target="../media/image9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9.png"/><Relationship Id="rId24" Type="http://schemas.openxmlformats.org/officeDocument/2006/relationships/image" Target="../media/image100.png"/><Relationship Id="rId5" Type="http://schemas.openxmlformats.org/officeDocument/2006/relationships/image" Target="../media/image88.png"/><Relationship Id="rId15" Type="http://schemas.openxmlformats.org/officeDocument/2006/relationships/image" Target="../media/image930.png"/><Relationship Id="rId23" Type="http://schemas.openxmlformats.org/officeDocument/2006/relationships/image" Target="../media/image99.png"/><Relationship Id="rId28" Type="http://schemas.openxmlformats.org/officeDocument/2006/relationships/image" Target="../media/image2.png"/><Relationship Id="rId10" Type="http://schemas.openxmlformats.org/officeDocument/2006/relationships/image" Target="../media/image93.png"/><Relationship Id="rId19" Type="http://schemas.openxmlformats.org/officeDocument/2006/relationships/image" Target="../media/image97.png"/><Relationship Id="rId4" Type="http://schemas.openxmlformats.org/officeDocument/2006/relationships/image" Target="../media/image87.png"/><Relationship Id="rId9" Type="http://schemas.openxmlformats.org/officeDocument/2006/relationships/image" Target="../media/image92.png"/><Relationship Id="rId22" Type="http://schemas.openxmlformats.org/officeDocument/2006/relationships/image" Target="../media/image98.png"/><Relationship Id="rId27" Type="http://schemas.openxmlformats.org/officeDocument/2006/relationships/image" Target="../media/image10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" y="0"/>
            <a:ext cx="9132965" cy="5143500"/>
          </a:xfrm>
          <a:prstGeom prst="rect">
            <a:avLst/>
          </a:prstGeom>
        </p:spPr>
      </p:pic>
      <p:cxnSp>
        <p:nvCxnSpPr>
          <p:cNvPr id="9" name="直線コネクタ 9"/>
          <p:cNvCxnSpPr/>
          <p:nvPr/>
        </p:nvCxnSpPr>
        <p:spPr>
          <a:xfrm>
            <a:off x="3810025" y="2876550"/>
            <a:ext cx="4495775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520978" y="1194343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27159" y="2977351"/>
            <a:ext cx="2461508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</a:t>
            </a: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SMP/MTs </a:t>
            </a: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KELAS </a:t>
            </a: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VII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1251549" y="895351"/>
            <a:ext cx="2269429" cy="2971800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3657600" y="1876747"/>
            <a:ext cx="449577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 smtClean="0">
                <a:solidFill>
                  <a:srgbClr val="F05120"/>
                </a:solidFill>
                <a:cs typeface="Arial" pitchFamily="34" charset="0"/>
              </a:rPr>
              <a:t>MATEMATIKA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243" y="976271"/>
            <a:ext cx="2154295" cy="2890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616" y="208049"/>
            <a:ext cx="4837783" cy="63602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500975" y="895350"/>
            <a:ext cx="3054041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1650" b="1" dirty="0" err="1">
                <a:latin typeface="Times New Roman" pitchFamily="18" charset="0"/>
                <a:cs typeface="Times New Roman" pitchFamily="18" charset="0"/>
              </a:rPr>
              <a:t>Sifat</a:t>
            </a:r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b="1" dirty="0" err="1">
                <a:latin typeface="Times New Roman" pitchFamily="18" charset="0"/>
                <a:cs typeface="Times New Roman" pitchFamily="18" charset="0"/>
              </a:rPr>
              <a:t>Komutatif</a:t>
            </a:r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1650" b="1" dirty="0" err="1">
                <a:latin typeface="Times New Roman" pitchFamily="18" charset="0"/>
                <a:cs typeface="Times New Roman" pitchFamily="18" charset="0"/>
              </a:rPr>
              <a:t>Pertukaran</a:t>
            </a:r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4985313" y="1114442"/>
                <a:ext cx="28886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i="1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5313" y="1114442"/>
                <a:ext cx="288862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/>
              <p:cNvSpPr/>
              <p:nvPr/>
            </p:nvSpPr>
            <p:spPr>
              <a:xfrm>
                <a:off x="543258" y="1369877"/>
                <a:ext cx="3635401" cy="634347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Untuk </a:t>
                </a:r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setiap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bilangan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bulat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𝑎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dan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</a:p>
              <a:p>
                <a:pPr algn="ctr"/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berlaku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𝑎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𝑏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𝑏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en-US" sz="165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 sz="165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5" name="Rounded 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258" y="1369877"/>
                <a:ext cx="3635401" cy="634347"/>
              </a:xfrm>
              <a:prstGeom prst="roundRect">
                <a:avLst/>
              </a:prstGeom>
              <a:blipFill>
                <a:blip r:embed="rId5"/>
                <a:stretch>
                  <a:fillRect b="-8654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/>
          <p:cNvSpPr txBox="1"/>
          <p:nvPr/>
        </p:nvSpPr>
        <p:spPr>
          <a:xfrm>
            <a:off x="500975" y="2143040"/>
            <a:ext cx="3415872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1650" b="1" dirty="0" err="1">
                <a:latin typeface="Times New Roman" pitchFamily="18" charset="0"/>
                <a:cs typeface="Times New Roman" pitchFamily="18" charset="0"/>
              </a:rPr>
              <a:t>Sifat</a:t>
            </a:r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b="1" dirty="0" err="1">
                <a:latin typeface="Times New Roman" pitchFamily="18" charset="0"/>
                <a:cs typeface="Times New Roman" pitchFamily="18" charset="0"/>
              </a:rPr>
              <a:t>Asosiatif</a:t>
            </a:r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1650" b="1" dirty="0" err="1">
                <a:latin typeface="Times New Roman" pitchFamily="18" charset="0"/>
                <a:cs typeface="Times New Roman" pitchFamily="18" charset="0"/>
              </a:rPr>
              <a:t>Pengelompokkan</a:t>
            </a:r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/>
              <p:cNvSpPr/>
              <p:nvPr/>
            </p:nvSpPr>
            <p:spPr>
              <a:xfrm>
                <a:off x="657556" y="2582792"/>
                <a:ext cx="3660839" cy="611086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Untuk </a:t>
                </a:r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setiap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bilangan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bulat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𝑎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,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𝑏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dan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𝑐</m:t>
                    </m:r>
                  </m:oMath>
                </a14:m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</a:p>
              <a:p>
                <a:pPr algn="ctr"/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berlak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u</a:t>
                </a:r>
                <a14:m>
                  <m:oMath xmlns:m="http://schemas.openxmlformats.org/officeDocument/2006/math"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  <m:d>
                      <m:dPr>
                        <m:ctrlPr>
                          <a:rPr lang="en-US" sz="165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165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𝑎</m:t>
                        </m:r>
                        <m:r>
                          <a:rPr lang="en-US" sz="165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×</m:t>
                        </m:r>
                        <m:r>
                          <a:rPr lang="en-US" sz="165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𝑏</m:t>
                        </m:r>
                      </m:e>
                    </m:d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×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𝑐</m:t>
                    </m:r>
                    <m:r>
                      <a:rPr lang="en-ID" sz="165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𝑎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×</m:t>
                    </m:r>
                    <m:d>
                      <m:dPr>
                        <m:ctrlPr>
                          <a:rPr lang="en-US" sz="165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165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𝑏</m:t>
                        </m:r>
                        <m:r>
                          <a:rPr lang="en-US" sz="165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×</m:t>
                        </m:r>
                        <m:r>
                          <a:rPr lang="en-US" sz="165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𝑐</m:t>
                        </m:r>
                      </m:e>
                    </m:d>
                  </m:oMath>
                </a14:m>
                <a:r>
                  <a:rPr lang="en-US" sz="165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 sz="165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9" name="Rounded 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556" y="2582792"/>
                <a:ext cx="3660839" cy="611086"/>
              </a:xfrm>
              <a:prstGeom prst="roundRect">
                <a:avLst/>
              </a:prstGeom>
              <a:blipFill>
                <a:blip r:embed="rId6"/>
                <a:stretch>
                  <a:fillRect t="-2000" b="-12000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/>
          <p:cNvSpPr txBox="1"/>
          <p:nvPr/>
        </p:nvSpPr>
        <p:spPr>
          <a:xfrm>
            <a:off x="496928" y="320020"/>
            <a:ext cx="4562467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50" b="1" dirty="0" err="1">
                <a:latin typeface="Times New Roman" pitchFamily="18" charset="0"/>
                <a:cs typeface="Times New Roman" pitchFamily="18" charset="0"/>
              </a:rPr>
              <a:t>Sifat-sifat</a:t>
            </a:r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b="1" dirty="0" err="1">
                <a:latin typeface="Times New Roman" pitchFamily="18" charset="0"/>
                <a:cs typeface="Times New Roman" pitchFamily="18" charset="0"/>
              </a:rPr>
              <a:t>operasi</a:t>
            </a:r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b="1" dirty="0" err="1">
                <a:latin typeface="Times New Roman" pitchFamily="18" charset="0"/>
                <a:cs typeface="Times New Roman" pitchFamily="18" charset="0"/>
              </a:rPr>
              <a:t>perkalian</a:t>
            </a:r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b="1" dirty="0" err="1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b="1" dirty="0" err="1">
                <a:latin typeface="Times New Roman" pitchFamily="18" charset="0"/>
                <a:cs typeface="Times New Roman" pitchFamily="18" charset="0"/>
              </a:rPr>
              <a:t>bilangan</a:t>
            </a:r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b="1" dirty="0" err="1" smtClean="0">
                <a:latin typeface="Times New Roman" pitchFamily="18" charset="0"/>
                <a:cs typeface="Times New Roman" pitchFamily="18" charset="0"/>
              </a:rPr>
              <a:t>bulat</a:t>
            </a:r>
            <a:endParaRPr lang="en-US" sz="1650" b="1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xmlns="" id="{CD930C85-FFFA-0345-6451-5D97A7EB2BD6}"/>
                  </a:ext>
                </a:extLst>
              </p:cNvPr>
              <p:cNvSpPr/>
              <p:nvPr/>
            </p:nvSpPr>
            <p:spPr>
              <a:xfrm>
                <a:off x="5474727" y="1525847"/>
                <a:ext cx="1459473" cy="435685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i="1">
                          <a:solidFill>
                            <a:schemeClr val="tx1"/>
                          </a:solidFill>
                          <a:latin typeface="Cambria Math"/>
                        </a:rPr>
                        <m:t>3</m:t>
                      </m:r>
                      <m:r>
                        <a:rPr lang="en-US" sz="14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×5</m:t>
                      </m:r>
                      <m:r>
                        <a:rPr lang="en-US" sz="1400" i="1">
                          <a:solidFill>
                            <a:schemeClr val="tx1"/>
                          </a:solidFill>
                          <a:latin typeface="Cambria Math"/>
                        </a:rPr>
                        <m:t>=5</m:t>
                      </m:r>
                      <m:r>
                        <a:rPr lang="en-US" sz="14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×3</m:t>
                      </m:r>
                    </m:oMath>
                  </m:oMathPara>
                </a14:m>
                <a:endParaRPr lang="en-ID" sz="1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CD930C85-FFFA-0345-6451-5D97A7EB2BD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4727" y="1525847"/>
                <a:ext cx="1459473" cy="435685"/>
              </a:xfrm>
              <a:prstGeom prst="round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Group 1"/>
          <p:cNvGrpSpPr/>
          <p:nvPr/>
        </p:nvGrpSpPr>
        <p:grpSpPr>
          <a:xfrm>
            <a:off x="4615775" y="1428750"/>
            <a:ext cx="835914" cy="507138"/>
            <a:chOff x="4615775" y="1428750"/>
            <a:chExt cx="835914" cy="507138"/>
          </a:xfrm>
        </p:grpSpPr>
        <p:sp>
          <p:nvSpPr>
            <p:cNvPr id="19" name="Arrow: Right 18">
              <a:extLst>
                <a:ext uri="{FF2B5EF4-FFF2-40B4-BE49-F238E27FC236}">
                  <a16:creationId xmlns:a16="http://schemas.microsoft.com/office/drawing/2014/main" xmlns="" id="{A34B912F-B087-4429-E6DF-D855036A14CE}"/>
                </a:ext>
              </a:extLst>
            </p:cNvPr>
            <p:cNvSpPr/>
            <p:nvPr/>
          </p:nvSpPr>
          <p:spPr>
            <a:xfrm>
              <a:off x="4689175" y="1589639"/>
              <a:ext cx="688600" cy="346249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>
                <a:solidFill>
                  <a:schemeClr val="tx1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79B7525A-FD89-4F72-5D68-1904CAF23E21}"/>
                </a:ext>
              </a:extLst>
            </p:cNvPr>
            <p:cNvSpPr txBox="1"/>
            <p:nvPr/>
          </p:nvSpPr>
          <p:spPr>
            <a:xfrm>
              <a:off x="4615775" y="1428750"/>
              <a:ext cx="835914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135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contoh</a:t>
              </a:r>
              <a:endParaRPr lang="en-ID" sz="135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539575" y="2647950"/>
            <a:ext cx="780896" cy="532130"/>
            <a:chOff x="4539575" y="2647950"/>
            <a:chExt cx="780896" cy="532130"/>
          </a:xfrm>
        </p:grpSpPr>
        <p:sp>
          <p:nvSpPr>
            <p:cNvPr id="32" name="Arrow: Right 31">
              <a:extLst>
                <a:ext uri="{FF2B5EF4-FFF2-40B4-BE49-F238E27FC236}">
                  <a16:creationId xmlns:a16="http://schemas.microsoft.com/office/drawing/2014/main" xmlns="" id="{2F18C604-3B4A-16B0-F540-2EDDF717D5BE}"/>
                </a:ext>
              </a:extLst>
            </p:cNvPr>
            <p:cNvSpPr/>
            <p:nvPr/>
          </p:nvSpPr>
          <p:spPr>
            <a:xfrm>
              <a:off x="4631871" y="2833831"/>
              <a:ext cx="688600" cy="346249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>
                <a:solidFill>
                  <a:schemeClr val="tx1"/>
                </a:solidFill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7F1E7AA2-3006-6702-468F-83BA15799DFD}"/>
                </a:ext>
              </a:extLst>
            </p:cNvPr>
            <p:cNvSpPr txBox="1"/>
            <p:nvPr/>
          </p:nvSpPr>
          <p:spPr>
            <a:xfrm>
              <a:off x="4539575" y="2647950"/>
              <a:ext cx="734608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135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contoh</a:t>
              </a:r>
              <a:endParaRPr lang="en-ID" sz="135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xmlns="" id="{6100B7D7-6E6A-9A78-DAD4-93231C5AE8F7}"/>
                  </a:ext>
                </a:extLst>
              </p:cNvPr>
              <p:cNvSpPr/>
              <p:nvPr/>
            </p:nvSpPr>
            <p:spPr>
              <a:xfrm>
                <a:off x="5440816" y="2772186"/>
                <a:ext cx="2179184" cy="435685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35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14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4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3</m:t>
                          </m:r>
                          <m:r>
                            <a:rPr lang="en-US" sz="14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×5</m:t>
                          </m:r>
                        </m:e>
                      </m:d>
                      <m:r>
                        <a:rPr lang="en-US" sz="14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×7</m:t>
                      </m:r>
                      <m:r>
                        <a:rPr lang="en-ID" sz="1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/>
                        </a:rPr>
                        <m:t>=</m:t>
                      </m:r>
                      <m:r>
                        <a:rPr lang="en-US" sz="1400" i="1">
                          <a:solidFill>
                            <a:schemeClr val="tx1"/>
                          </a:solidFill>
                          <a:latin typeface="Cambria Math"/>
                        </a:rPr>
                        <m:t>3</m:t>
                      </m:r>
                      <m:r>
                        <a:rPr lang="en-US" sz="14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d>
                        <m:dPr>
                          <m:ctrlPr>
                            <a:rPr lang="en-US" sz="14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4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5</m:t>
                          </m:r>
                          <m:r>
                            <a:rPr lang="en-US" sz="14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×7</m:t>
                          </m:r>
                        </m:e>
                      </m:d>
                    </m:oMath>
                  </m:oMathPara>
                </a14:m>
                <a:endParaRPr lang="en-US" sz="1350" dirty="0">
                  <a:solidFill>
                    <a:schemeClr val="tx1"/>
                  </a:solidFill>
                </a:endParaRPr>
              </a:p>
              <a:p>
                <a:pPr algn="ctr"/>
                <a:endParaRPr lang="en-ID" sz="1350" dirty="0"/>
              </a:p>
            </p:txBody>
          </p:sp>
        </mc:Choice>
        <mc:Fallback xmlns=""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6100B7D7-6E6A-9A78-DAD4-93231C5AE8F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0816" y="2772186"/>
                <a:ext cx="2179184" cy="435685"/>
              </a:xfrm>
              <a:prstGeom prst="round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ounded Rectangle 49">
                <a:extLst>
                  <a:ext uri="{FF2B5EF4-FFF2-40B4-BE49-F238E27FC236}">
                    <a16:creationId xmlns:a16="http://schemas.microsoft.com/office/drawing/2014/main" xmlns="" id="{54F9D959-6345-8719-B4EF-2F0E5B03E3F8}"/>
                  </a:ext>
                </a:extLst>
              </p:cNvPr>
              <p:cNvSpPr/>
              <p:nvPr/>
            </p:nvSpPr>
            <p:spPr>
              <a:xfrm>
                <a:off x="683529" y="3619874"/>
                <a:ext cx="3495130" cy="874123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Terdapat </a:t>
                </a:r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bilangan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65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1 </a:t>
                </a:r>
                <a:r>
                  <a:rPr lang="en-US" sz="1650" dirty="0" err="1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sehingga</a:t>
                </a:r>
                <a:r>
                  <a:rPr lang="en-US" sz="165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untuk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setiap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bilangan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bulat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𝑎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,</m:t>
                    </m:r>
                  </m:oMath>
                </a14:m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berlaku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: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1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𝑎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𝑎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×1=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𝑎</m:t>
                    </m:r>
                  </m:oMath>
                </a14:m>
                <a:r>
                  <a:rPr lang="en-US" sz="165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 sz="165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7" name="Rounded Rectangle 49">
                <a:extLst>
                  <a:ext uri="{FF2B5EF4-FFF2-40B4-BE49-F238E27FC236}">
                    <a16:creationId xmlns:a16="http://schemas.microsoft.com/office/drawing/2014/main" id="{54F9D959-6345-8719-B4EF-2F0E5B03E3F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29" y="3619874"/>
                <a:ext cx="3495130" cy="874123"/>
              </a:xfrm>
              <a:prstGeom prst="roundRect">
                <a:avLst/>
              </a:prstGeom>
              <a:blipFill>
                <a:blip r:embed="rId9"/>
                <a:stretch>
                  <a:fillRect t="-699" b="-8392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xmlns="" id="{8953F5DA-C6B1-D94B-DD12-B39188FCA844}"/>
                  </a:ext>
                </a:extLst>
              </p:cNvPr>
              <p:cNvSpPr/>
              <p:nvPr/>
            </p:nvSpPr>
            <p:spPr>
              <a:xfrm>
                <a:off x="5466721" y="3892600"/>
                <a:ext cx="1467479" cy="435685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sz="14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×5</m:t>
                      </m:r>
                      <m:r>
                        <a:rPr lang="en-US" sz="1400" i="1">
                          <a:solidFill>
                            <a:schemeClr val="tx1"/>
                          </a:solidFill>
                          <a:latin typeface="Cambria Math"/>
                        </a:rPr>
                        <m:t>=5</m:t>
                      </m:r>
                      <m:r>
                        <a:rPr lang="en-US" sz="14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en-ID" sz="1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/>
                        </a:rPr>
                        <m:t>1</m:t>
                      </m:r>
                    </m:oMath>
                  </m:oMathPara>
                </a14:m>
                <a:endParaRPr lang="en-ID" sz="1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8953F5DA-C6B1-D94B-DD12-B39188FCA84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6721" y="3892600"/>
                <a:ext cx="1467479" cy="435685"/>
              </a:xfrm>
              <a:prstGeom prst="round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Group 7"/>
          <p:cNvGrpSpPr/>
          <p:nvPr/>
        </p:nvGrpSpPr>
        <p:grpSpPr>
          <a:xfrm>
            <a:off x="4539575" y="3719468"/>
            <a:ext cx="780895" cy="517495"/>
            <a:chOff x="4539575" y="3719468"/>
            <a:chExt cx="780895" cy="517495"/>
          </a:xfrm>
        </p:grpSpPr>
        <p:sp>
          <p:nvSpPr>
            <p:cNvPr id="31" name="Arrow: Right 30">
              <a:extLst>
                <a:ext uri="{FF2B5EF4-FFF2-40B4-BE49-F238E27FC236}">
                  <a16:creationId xmlns:a16="http://schemas.microsoft.com/office/drawing/2014/main" xmlns="" id="{73B42E91-7D57-3D8A-904A-B53B8C7667C7}"/>
                </a:ext>
              </a:extLst>
            </p:cNvPr>
            <p:cNvSpPr/>
            <p:nvPr/>
          </p:nvSpPr>
          <p:spPr>
            <a:xfrm>
              <a:off x="4631870" y="3890714"/>
              <a:ext cx="688600" cy="346249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>
                <a:solidFill>
                  <a:schemeClr val="tx1"/>
                </a:solidFill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xmlns="" id="{9673B6BF-01ED-3BC6-EFB5-ED9AD0D545FC}"/>
                </a:ext>
              </a:extLst>
            </p:cNvPr>
            <p:cNvSpPr txBox="1"/>
            <p:nvPr/>
          </p:nvSpPr>
          <p:spPr>
            <a:xfrm>
              <a:off x="4539575" y="3719468"/>
              <a:ext cx="734608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135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contoh</a:t>
              </a:r>
              <a:endParaRPr lang="en-ID" sz="135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6C18FEBA-2B4E-0337-C156-43609094DE95}"/>
              </a:ext>
            </a:extLst>
          </p:cNvPr>
          <p:cNvSpPr txBox="1"/>
          <p:nvPr/>
        </p:nvSpPr>
        <p:spPr>
          <a:xfrm>
            <a:off x="500975" y="3264650"/>
            <a:ext cx="1795043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1650" b="1" dirty="0" err="1">
                <a:latin typeface="Times New Roman" pitchFamily="18" charset="0"/>
                <a:cs typeface="Times New Roman" pitchFamily="18" charset="0"/>
              </a:rPr>
              <a:t>Unsur</a:t>
            </a:r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b="1" dirty="0" err="1">
                <a:latin typeface="Times New Roman" pitchFamily="18" charset="0"/>
                <a:cs typeface="Times New Roman" pitchFamily="18" charset="0"/>
              </a:rPr>
              <a:t>Identitas</a:t>
            </a:r>
            <a:endParaRPr lang="en-US" sz="165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3863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3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30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3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3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4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13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3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4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84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3300"/>
                            </p:stCondLst>
                            <p:childTnLst>
                              <p:par>
                                <p:cTn id="6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5" grpId="0" animBg="1"/>
      <p:bldP spid="26" grpId="0"/>
      <p:bldP spid="29" grpId="0" animBg="1"/>
      <p:bldP spid="30" grpId="0"/>
      <p:bldP spid="20" grpId="0" animBg="1"/>
      <p:bldP spid="34" grpId="0" animBg="1"/>
      <p:bldP spid="27" grpId="0" animBg="1"/>
      <p:bldP spid="35" grpId="0" animBg="1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265819" y="137588"/>
            <a:ext cx="1835759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d. </a:t>
            </a:r>
            <a:r>
              <a:rPr lang="en-US" sz="1650" b="1" dirty="0" err="1">
                <a:latin typeface="Times New Roman" pitchFamily="18" charset="0"/>
                <a:cs typeface="Times New Roman" pitchFamily="18" charset="0"/>
              </a:rPr>
              <a:t>Sifat</a:t>
            </a:r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b="1" dirty="0" err="1">
                <a:latin typeface="Times New Roman" pitchFamily="18" charset="0"/>
                <a:cs typeface="Times New Roman" pitchFamily="18" charset="0"/>
              </a:rPr>
              <a:t>Distributif</a:t>
            </a:r>
            <a:endParaRPr lang="en-US" sz="1650" b="1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ounded Rectangle 36"/>
              <p:cNvSpPr/>
              <p:nvPr/>
            </p:nvSpPr>
            <p:spPr>
              <a:xfrm>
                <a:off x="225638" y="659200"/>
                <a:ext cx="3881371" cy="732645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Untuk </a:t>
                </a:r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setiap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bilangan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bulat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𝑎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,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𝑏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dan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𝑐</m:t>
                    </m:r>
                  </m:oMath>
                </a14:m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</a:p>
              <a:p>
                <a:pPr algn="ctr"/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berlaku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𝑎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×</m:t>
                    </m:r>
                    <m:d>
                      <m:dPr>
                        <m:ctrlPr>
                          <a:rPr lang="en-US" sz="165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165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𝑏</m:t>
                        </m:r>
                        <m:r>
                          <a:rPr lang="en-US" sz="1650" i="1">
                            <a:solidFill>
                              <a:schemeClr val="tx1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sz="165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𝑐</m:t>
                        </m:r>
                      </m:e>
                    </m:d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r>
                      <a:rPr lang="en-ID" sz="165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𝑎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𝑏</m:t>
                    </m:r>
                    <m:r>
                      <a:rPr lang="en-ID" sz="165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+</m:t>
                    </m:r>
                    <m:r>
                      <a:rPr lang="en-ID" sz="165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𝑎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×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𝑐</m:t>
                    </m:r>
                    <m:r>
                      <a:rPr lang="en-ID" sz="165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65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7" name="Rounded Rectangle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638" y="659200"/>
                <a:ext cx="3881371" cy="732645"/>
              </a:xfrm>
              <a:prstGeom prst="roundRect">
                <a:avLst/>
              </a:prstGeom>
              <a:blipFill>
                <a:blip r:embed="rId3"/>
                <a:stretch>
                  <a:fillRect b="-1667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Group 1"/>
          <p:cNvGrpSpPr/>
          <p:nvPr/>
        </p:nvGrpSpPr>
        <p:grpSpPr>
          <a:xfrm>
            <a:off x="4250705" y="700438"/>
            <a:ext cx="786289" cy="498209"/>
            <a:chOff x="4250705" y="700438"/>
            <a:chExt cx="786289" cy="498209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B50E3424-FD6A-83D5-1943-AB5D916CF410}"/>
                </a:ext>
              </a:extLst>
            </p:cNvPr>
            <p:cNvSpPr txBox="1"/>
            <p:nvPr/>
          </p:nvSpPr>
          <p:spPr>
            <a:xfrm>
              <a:off x="4250705" y="700438"/>
              <a:ext cx="786289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1350" dirty="0" err="1" smtClean="0">
                  <a:latin typeface="Times New Roman" pitchFamily="18" charset="0"/>
                  <a:cs typeface="Times New Roman" pitchFamily="18" charset="0"/>
                </a:rPr>
                <a:t>contoh</a:t>
              </a:r>
              <a:endParaRPr lang="en-ID" sz="135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Arrow: Right 35">
              <a:extLst>
                <a:ext uri="{FF2B5EF4-FFF2-40B4-BE49-F238E27FC236}">
                  <a16:creationId xmlns:a16="http://schemas.microsoft.com/office/drawing/2014/main" xmlns="" id="{AEF71F29-D870-F8AB-E3FF-C2D47C8CAED6}"/>
                </a:ext>
              </a:extLst>
            </p:cNvPr>
            <p:cNvSpPr/>
            <p:nvPr/>
          </p:nvSpPr>
          <p:spPr>
            <a:xfrm>
              <a:off x="4348394" y="852398"/>
              <a:ext cx="688600" cy="346249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 dirty="0">
                <a:solidFill>
                  <a:schemeClr val="tx1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xmlns="" id="{73EF4EF1-57F0-5CD1-BE97-88BF514E52D1}"/>
                  </a:ext>
                </a:extLst>
              </p:cNvPr>
              <p:cNvSpPr/>
              <p:nvPr/>
            </p:nvSpPr>
            <p:spPr>
              <a:xfrm>
                <a:off x="5278379" y="533416"/>
                <a:ext cx="3716524" cy="988416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15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ID" sz="15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−7</m:t>
                          </m:r>
                        </m:e>
                      </m:d>
                      <m:r>
                        <a:rPr lang="en-US" sz="15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en-ID" sz="15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/>
                        </a:rPr>
                        <m:t>23</m:t>
                      </m:r>
                      <m:r>
                        <a:rPr lang="en-US" sz="1500" i="1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en-ID" sz="15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ID" sz="15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−7</m:t>
                          </m:r>
                        </m:e>
                      </m:d>
                      <m:r>
                        <a:rPr lang="en-US" sz="15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d>
                        <m:dPr>
                          <m:ctrlPr>
                            <a:rPr lang="en-ID" sz="15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ID" sz="15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  <m:t>20+3</m:t>
                          </m:r>
                        </m:e>
                      </m:d>
                    </m:oMath>
                  </m:oMathPara>
                </a14:m>
                <a:endParaRPr lang="en-ID" sz="1500" dirty="0">
                  <a:solidFill>
                    <a:schemeClr val="tx1"/>
                  </a:solidFill>
                  <a:ea typeface="Cambria Math"/>
                </a:endParaRP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5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            </m:t>
                      </m:r>
                      <m:r>
                        <a:rPr lang="en-US" sz="1500" i="1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ID" sz="15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ID" sz="1500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ID" sz="15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−7</m:t>
                              </m:r>
                            </m:e>
                          </m:d>
                          <m:r>
                            <a:rPr lang="en-US" sz="15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×</m:t>
                          </m:r>
                          <m:r>
                            <a:rPr lang="en-ID" sz="15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  <m:t>20</m:t>
                          </m:r>
                        </m:e>
                      </m:d>
                      <m:r>
                        <a:rPr lang="en-ID" sz="15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/>
                        </a:rPr>
                        <m:t>+[</m:t>
                      </m:r>
                      <m:d>
                        <m:dPr>
                          <m:ctrlPr>
                            <a:rPr lang="en-ID" sz="15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ID" sz="15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  <m:t>−7</m:t>
                          </m:r>
                        </m:e>
                      </m:d>
                      <m:r>
                        <a:rPr lang="en-US" sz="15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en-ID" sz="15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/>
                        </a:rPr>
                        <m:t>3]</m:t>
                      </m:r>
                    </m:oMath>
                  </m:oMathPara>
                </a14:m>
                <a:endParaRPr lang="en-ID" sz="1500" i="1" dirty="0">
                  <a:solidFill>
                    <a:schemeClr val="tx1"/>
                  </a:solidFill>
                  <a:latin typeface="Cambria Math"/>
                  <a:ea typeface="Cambria Math"/>
                </a:endParaRPr>
              </a:p>
              <a:p>
                <a:pPr marL="810816" algn="just"/>
                <a:r>
                  <a:rPr lang="en-US" sz="150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15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500" i="1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ID" sz="15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ID" sz="15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−140</m:t>
                        </m:r>
                      </m:e>
                    </m:d>
                    <m:r>
                      <a:rPr lang="en-ID" sz="15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en-ID" sz="15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ID" sz="15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−21</m:t>
                        </m:r>
                      </m:e>
                    </m:d>
                    <m:r>
                      <a:rPr lang="en-ID" sz="15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=−161</m:t>
                    </m:r>
                  </m:oMath>
                </a14:m>
                <a:endParaRPr lang="en-ID" sz="1500" dirty="0">
                  <a:solidFill>
                    <a:schemeClr val="tx1"/>
                  </a:solidFill>
                  <a:ea typeface="Cambria Math"/>
                </a:endParaRPr>
              </a:p>
            </p:txBody>
          </p:sp>
        </mc:Choice>
        <mc:Fallback xmlns=""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73EF4EF1-57F0-5CD1-BE97-88BF514E52D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8379" y="533416"/>
                <a:ext cx="3716524" cy="988416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9E92FD2F-972A-E2AF-8EFB-18503909119B}"/>
              </a:ext>
            </a:extLst>
          </p:cNvPr>
          <p:cNvSpPr/>
          <p:nvPr/>
        </p:nvSpPr>
        <p:spPr>
          <a:xfrm>
            <a:off x="134761" y="1703780"/>
            <a:ext cx="2446789" cy="3787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100" b="1" dirty="0">
                <a:solidFill>
                  <a:schemeClr val="tx1"/>
                </a:solidFill>
              </a:rPr>
              <a:t>.  </a:t>
            </a:r>
            <a:r>
              <a:rPr lang="en-US" sz="21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Pembagian</a:t>
            </a:r>
            <a:endParaRPr lang="en-US" sz="2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xmlns="" id="{A0C6529C-83EE-33D4-2B22-2D330EDFBC27}"/>
                  </a:ext>
                </a:extLst>
              </p:cNvPr>
              <p:cNvSpPr txBox="1"/>
              <p:nvPr/>
            </p:nvSpPr>
            <p:spPr>
              <a:xfrm>
                <a:off x="244488" y="2115051"/>
                <a:ext cx="4800600" cy="10936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Seperti pada bilangan cacah</a:t>
                </a:r>
                <a:r>
                  <a:rPr lang="it-IT" sz="15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it-IT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operasi pembagian pada </a:t>
                </a:r>
                <a:r>
                  <a:rPr lang="it-IT" sz="15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 </a:t>
                </a:r>
                <a:r>
                  <a:rPr lang="fi-FI" sz="15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bulat </a:t>
                </a:r>
                <a:r>
                  <a:rPr lang="fi-FI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merupakan lawan dari operasi perkalian.</a:t>
                </a:r>
              </a:p>
              <a:p>
                <a:r>
                  <a:rPr lang="fi-FI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Secara umum ditulis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fi-FI" sz="15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fi-FI" sz="15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: </m:t>
                    </m:r>
                    <m:r>
                      <a:rPr lang="fi-FI" sz="15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fi-FI" sz="15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= </m:t>
                    </m:r>
                    <m:r>
                      <a:rPr lang="fi-FI" sz="15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fi-FI" sz="15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i-FI" sz="1500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atau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i-FI" sz="15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sz="1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ID" sz="1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</m:den>
                    </m:f>
                    <m:r>
                      <a:rPr lang="en-ID" sz="15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ID" sz="15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fi-FI" sz="1500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jika </a:t>
                </a:r>
                <a14:m>
                  <m:oMath xmlns:m="http://schemas.openxmlformats.org/officeDocument/2006/math">
                    <m:r>
                      <a:rPr lang="en-ID" sz="15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ID" sz="15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ID" sz="15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fi-FI" sz="15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sty m:val="p"/>
                      </m:rPr>
                      <a:rPr lang="en-ID" sz="15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</m:t>
                    </m:r>
                  </m:oMath>
                </a14:m>
                <a:r>
                  <a:rPr lang="fi-FI" sz="1500" dirty="0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.</a:t>
                </a:r>
                <a:endParaRPr lang="fi-FI" sz="150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A0C6529C-83EE-33D4-2B22-2D330EDFBC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488" y="2115051"/>
                <a:ext cx="4800600" cy="1093697"/>
              </a:xfrm>
              <a:prstGeom prst="rect">
                <a:avLst/>
              </a:prstGeom>
              <a:blipFill>
                <a:blip r:embed="rId5"/>
                <a:stretch>
                  <a:fillRect l="-508" t="-1117" b="-5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Group 2"/>
          <p:cNvGrpSpPr/>
          <p:nvPr/>
        </p:nvGrpSpPr>
        <p:grpSpPr>
          <a:xfrm>
            <a:off x="5052158" y="1893143"/>
            <a:ext cx="3581117" cy="2386383"/>
            <a:chOff x="5124946" y="1480766"/>
            <a:chExt cx="3581117" cy="2386383"/>
          </a:xfrm>
        </p:grpSpPr>
        <p:sp>
          <p:nvSpPr>
            <p:cNvPr id="23" name="Rectangular Callout 29">
              <a:extLst>
                <a:ext uri="{FF2B5EF4-FFF2-40B4-BE49-F238E27FC236}">
                  <a16:creationId xmlns:a16="http://schemas.microsoft.com/office/drawing/2014/main" xmlns="" id="{8ABD5900-88C6-E1FE-E5DC-6DAD529890B7}"/>
                </a:ext>
              </a:extLst>
            </p:cNvPr>
            <p:cNvSpPr/>
            <p:nvPr/>
          </p:nvSpPr>
          <p:spPr>
            <a:xfrm>
              <a:off x="5124946" y="1480766"/>
              <a:ext cx="3581117" cy="2386383"/>
            </a:xfrm>
            <a:prstGeom prst="wedgeRectCallout">
              <a:avLst>
                <a:gd name="adj1" fmla="val -68911"/>
                <a:gd name="adj2" fmla="val -864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xmlns="" id="{71ACC0CD-9742-8763-C57F-EA0E5E5DCBC7}"/>
                </a:ext>
              </a:extLst>
            </p:cNvPr>
            <p:cNvGrpSpPr/>
            <p:nvPr/>
          </p:nvGrpSpPr>
          <p:grpSpPr>
            <a:xfrm>
              <a:off x="5317012" y="1532945"/>
              <a:ext cx="1397008" cy="1163930"/>
              <a:chOff x="7108739" y="611690"/>
              <a:chExt cx="1862677" cy="1426250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5" name="TextBox 24">
                    <a:extLst>
                      <a:ext uri="{FF2B5EF4-FFF2-40B4-BE49-F238E27FC236}">
                        <a16:creationId xmlns:a16="http://schemas.microsoft.com/office/drawing/2014/main" xmlns="" id="{418FBB76-595E-5F10-7787-D4982B88A873}"/>
                      </a:ext>
                    </a:extLst>
                  </p:cNvPr>
                  <p:cNvSpPr txBox="1"/>
                  <p:nvPr/>
                </p:nvSpPr>
                <p:spPr>
                  <a:xfrm>
                    <a:off x="7115170" y="611690"/>
                    <a:ext cx="1265732" cy="40010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350" i="1">
                              <a:latin typeface="Cambria Math"/>
                            </a:rPr>
                            <m:t>6</m:t>
                          </m:r>
                          <m:r>
                            <a:rPr lang="en-US" sz="1350" i="1">
                              <a:latin typeface="Cambria Math"/>
                              <a:ea typeface="Cambria Math"/>
                            </a:rPr>
                            <m:t>÷2=3</m:t>
                          </m:r>
                        </m:oMath>
                      </m:oMathPara>
                    </a14:m>
                    <a:endParaRPr lang="en-US" sz="1350" dirty="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25" name="TextBox 24">
                    <a:extLst>
                      <a:ext uri="{FF2B5EF4-FFF2-40B4-BE49-F238E27FC236}">
                        <a16:creationId xmlns:a16="http://schemas.microsoft.com/office/drawing/2014/main" id="{418FBB76-595E-5F10-7787-D4982B88A87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115170" y="611690"/>
                    <a:ext cx="1265732" cy="400109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26" name="Straight Arrow Connector 25">
                <a:extLst>
                  <a:ext uri="{FF2B5EF4-FFF2-40B4-BE49-F238E27FC236}">
                    <a16:creationId xmlns:a16="http://schemas.microsoft.com/office/drawing/2014/main" xmlns="" id="{0D95F145-26E3-DBD4-8E36-1AE83D84EDB2}"/>
                  </a:ext>
                </a:extLst>
              </p:cNvPr>
              <p:cNvCxnSpPr/>
              <p:nvPr/>
            </p:nvCxnSpPr>
            <p:spPr>
              <a:xfrm>
                <a:off x="7296818" y="904209"/>
                <a:ext cx="0" cy="274320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Arrow Connector 26">
                <a:extLst>
                  <a:ext uri="{FF2B5EF4-FFF2-40B4-BE49-F238E27FC236}">
                    <a16:creationId xmlns:a16="http://schemas.microsoft.com/office/drawing/2014/main" xmlns="" id="{3DCFCA3F-017F-5FF0-AB93-9BC261E0FCE3}"/>
                  </a:ext>
                </a:extLst>
              </p:cNvPr>
              <p:cNvCxnSpPr/>
              <p:nvPr/>
            </p:nvCxnSpPr>
            <p:spPr>
              <a:xfrm>
                <a:off x="7710845" y="904209"/>
                <a:ext cx="0" cy="274320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8" name="TextBox 27">
                    <a:extLst>
                      <a:ext uri="{FF2B5EF4-FFF2-40B4-BE49-F238E27FC236}">
                        <a16:creationId xmlns:a16="http://schemas.microsoft.com/office/drawing/2014/main" xmlns="" id="{541164E1-9E50-DD0C-F73C-D7BE05CEA0CE}"/>
                      </a:ext>
                    </a:extLst>
                  </p:cNvPr>
                  <p:cNvSpPr txBox="1"/>
                  <p:nvPr/>
                </p:nvSpPr>
                <p:spPr>
                  <a:xfrm>
                    <a:off x="7115170" y="1102518"/>
                    <a:ext cx="477053" cy="40010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350" i="1">
                              <a:latin typeface="Cambria Math"/>
                            </a:rPr>
                            <m:t>+</m:t>
                          </m:r>
                        </m:oMath>
                      </m:oMathPara>
                    </a14:m>
                    <a:endParaRPr lang="en-US" sz="1350" dirty="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28" name="TextBox 27">
                    <a:extLst>
                      <a:ext uri="{FF2B5EF4-FFF2-40B4-BE49-F238E27FC236}">
                        <a16:creationId xmlns:a16="http://schemas.microsoft.com/office/drawing/2014/main" id="{541164E1-9E50-DD0C-F73C-D7BE05CEA0C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115170" y="1102518"/>
                    <a:ext cx="477053" cy="400109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9" name="TextBox 28">
                    <a:extLst>
                      <a:ext uri="{FF2B5EF4-FFF2-40B4-BE49-F238E27FC236}">
                        <a16:creationId xmlns:a16="http://schemas.microsoft.com/office/drawing/2014/main" xmlns="" id="{982474D8-6729-674E-FF6F-BCFBE2B8B9A8}"/>
                      </a:ext>
                    </a:extLst>
                  </p:cNvPr>
                  <p:cNvSpPr txBox="1"/>
                  <p:nvPr/>
                </p:nvSpPr>
                <p:spPr>
                  <a:xfrm>
                    <a:off x="7519148" y="1092791"/>
                    <a:ext cx="477053" cy="40010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350" i="1">
                              <a:latin typeface="Cambria Math"/>
                            </a:rPr>
                            <m:t>+</m:t>
                          </m:r>
                        </m:oMath>
                      </m:oMathPara>
                    </a14:m>
                    <a:endParaRPr lang="en-US" sz="1350" dirty="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29" name="TextBox 28">
                    <a:extLst>
                      <a:ext uri="{FF2B5EF4-FFF2-40B4-BE49-F238E27FC236}">
                        <a16:creationId xmlns:a16="http://schemas.microsoft.com/office/drawing/2014/main" id="{982474D8-6729-674E-FF6F-BCFBE2B8B9A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519148" y="1092791"/>
                    <a:ext cx="477053" cy="400109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0" name="Rectangle 29">
                    <a:extLst>
                      <a:ext uri="{FF2B5EF4-FFF2-40B4-BE49-F238E27FC236}">
                        <a16:creationId xmlns:a16="http://schemas.microsoft.com/office/drawing/2014/main" xmlns="" id="{9CCFC308-E768-8B0D-5782-D8ED0C089DD1}"/>
                      </a:ext>
                    </a:extLst>
                  </p:cNvPr>
                  <p:cNvSpPr/>
                  <p:nvPr/>
                </p:nvSpPr>
                <p:spPr>
                  <a:xfrm>
                    <a:off x="7108739" y="1408221"/>
                    <a:ext cx="1862677" cy="62971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3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Kesimpulan:</a:t>
                    </a:r>
                  </a:p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d>
                            <m:dPr>
                              <m:ctrlPr>
                                <a:rPr lang="en-US" sz="135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35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+</m:t>
                              </m:r>
                            </m:e>
                          </m:d>
                          <m:r>
                            <a:rPr lang="en-US" sz="135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÷</m:t>
                          </m:r>
                          <m:d>
                            <m:dPr>
                              <m:ctrlPr>
                                <a:rPr lang="en-US" sz="1350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1350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</m:e>
                          </m:d>
                          <m:r>
                            <a:rPr lang="en-US" sz="135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=(+)</m:t>
                          </m:r>
                        </m:oMath>
                      </m:oMathPara>
                    </a14:m>
                    <a:endParaRPr lang="en-US" sz="135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30" name="Rectangle 29">
                    <a:extLst>
                      <a:ext uri="{FF2B5EF4-FFF2-40B4-BE49-F238E27FC236}">
                        <a16:creationId xmlns:a16="http://schemas.microsoft.com/office/drawing/2014/main" id="{9CCFC308-E768-8B0D-5782-D8ED0C089DD1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108739" y="1408221"/>
                    <a:ext cx="1862677" cy="629719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t="-20238" b="-26190"/>
                    </a:stretch>
                  </a:blipFill>
                  <a:ln>
                    <a:noFill/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1" name="TextBox 30">
                    <a:extLst>
                      <a:ext uri="{FF2B5EF4-FFF2-40B4-BE49-F238E27FC236}">
                        <a16:creationId xmlns:a16="http://schemas.microsoft.com/office/drawing/2014/main" xmlns="" id="{AC884F5A-19E0-2049-C871-8A38E687D218}"/>
                      </a:ext>
                    </a:extLst>
                  </p:cNvPr>
                  <p:cNvSpPr txBox="1"/>
                  <p:nvPr/>
                </p:nvSpPr>
                <p:spPr>
                  <a:xfrm>
                    <a:off x="7929838" y="1092791"/>
                    <a:ext cx="477053" cy="40010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350" i="1">
                              <a:latin typeface="Cambria Math"/>
                            </a:rPr>
                            <m:t>+</m:t>
                          </m:r>
                        </m:oMath>
                      </m:oMathPara>
                    </a14:m>
                    <a:endParaRPr lang="en-US" sz="1350" dirty="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31" name="TextBox 30">
                    <a:extLst>
                      <a:ext uri="{FF2B5EF4-FFF2-40B4-BE49-F238E27FC236}">
                        <a16:creationId xmlns:a16="http://schemas.microsoft.com/office/drawing/2014/main" id="{AC884F5A-19E0-2049-C871-8A38E687D21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929838" y="1092791"/>
                    <a:ext cx="477053" cy="400109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32" name="Straight Arrow Connector 31">
                <a:extLst>
                  <a:ext uri="{FF2B5EF4-FFF2-40B4-BE49-F238E27FC236}">
                    <a16:creationId xmlns:a16="http://schemas.microsoft.com/office/drawing/2014/main" xmlns="" id="{625111A9-E89F-24E0-70E7-EB165EDABEEA}"/>
                  </a:ext>
                </a:extLst>
              </p:cNvPr>
              <p:cNvCxnSpPr/>
              <p:nvPr/>
            </p:nvCxnSpPr>
            <p:spPr>
              <a:xfrm>
                <a:off x="8121533" y="904209"/>
                <a:ext cx="0" cy="274320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xmlns="" id="{64CD774E-5E82-1A7D-C41C-1CA2884F1F58}"/>
                </a:ext>
              </a:extLst>
            </p:cNvPr>
            <p:cNvGrpSpPr/>
            <p:nvPr/>
          </p:nvGrpSpPr>
          <p:grpSpPr>
            <a:xfrm>
              <a:off x="7140922" y="1532945"/>
              <a:ext cx="1381499" cy="1083295"/>
              <a:chOff x="9540618" y="611690"/>
              <a:chExt cx="1841999" cy="1444393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xmlns="" id="{36B16E63-0927-268C-437C-3ED4876FF832}"/>
                      </a:ext>
                    </a:extLst>
                  </p:cNvPr>
                  <p:cNvSpPr txBox="1"/>
                  <p:nvPr/>
                </p:nvSpPr>
                <p:spPr>
                  <a:xfrm>
                    <a:off x="9542318" y="611690"/>
                    <a:ext cx="1803658" cy="40010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350" i="1">
                              <a:latin typeface="Cambria Math"/>
                            </a:rPr>
                            <m:t>6</m:t>
                          </m:r>
                          <m:r>
                            <a:rPr lang="en-US" sz="1350" i="1">
                              <a:latin typeface="Cambria Math"/>
                              <a:ea typeface="Cambria Math"/>
                            </a:rPr>
                            <m:t>÷</m:t>
                          </m:r>
                          <m:d>
                            <m:dPr>
                              <m:ctrlPr>
                                <a:rPr lang="en-US" sz="1350" i="1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1350" i="1">
                                  <a:latin typeface="Cambria Math"/>
                                  <a:ea typeface="Cambria Math"/>
                                </a:rPr>
                                <m:t>−2</m:t>
                              </m:r>
                            </m:e>
                          </m:d>
                          <m:r>
                            <a:rPr lang="en-US" sz="1350" i="1">
                              <a:latin typeface="Cambria Math"/>
                              <a:ea typeface="Cambria Math"/>
                            </a:rPr>
                            <m:t>=−3</m:t>
                          </m:r>
                        </m:oMath>
                      </m:oMathPara>
                    </a14:m>
                    <a:endParaRPr lang="en-US" sz="1350" dirty="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id="{36B16E63-0927-268C-437C-3ED4876FF83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542318" y="611690"/>
                    <a:ext cx="1803658" cy="400109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39" name="Straight Arrow Connector 38">
                <a:extLst>
                  <a:ext uri="{FF2B5EF4-FFF2-40B4-BE49-F238E27FC236}">
                    <a16:creationId xmlns:a16="http://schemas.microsoft.com/office/drawing/2014/main" xmlns="" id="{B26191E2-8716-E853-029C-55840DC2D618}"/>
                  </a:ext>
                </a:extLst>
              </p:cNvPr>
              <p:cNvCxnSpPr/>
              <p:nvPr/>
            </p:nvCxnSpPr>
            <p:spPr>
              <a:xfrm>
                <a:off x="9748242" y="904209"/>
                <a:ext cx="0" cy="274320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Arrow Connector 39">
                <a:extLst>
                  <a:ext uri="{FF2B5EF4-FFF2-40B4-BE49-F238E27FC236}">
                    <a16:creationId xmlns:a16="http://schemas.microsoft.com/office/drawing/2014/main" xmlns="" id="{B8BA4FEE-6BA1-2DAC-4E1C-FCE2E01DB3D4}"/>
                  </a:ext>
                </a:extLst>
              </p:cNvPr>
              <p:cNvCxnSpPr/>
              <p:nvPr/>
            </p:nvCxnSpPr>
            <p:spPr>
              <a:xfrm>
                <a:off x="10271103" y="904209"/>
                <a:ext cx="0" cy="274320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Arrow Connector 40">
                <a:extLst>
                  <a:ext uri="{FF2B5EF4-FFF2-40B4-BE49-F238E27FC236}">
                    <a16:creationId xmlns:a16="http://schemas.microsoft.com/office/drawing/2014/main" xmlns="" id="{EDACFAC5-3DBF-E35E-E3E5-7E0995DA36DC}"/>
                  </a:ext>
                </a:extLst>
              </p:cNvPr>
              <p:cNvCxnSpPr/>
              <p:nvPr/>
            </p:nvCxnSpPr>
            <p:spPr>
              <a:xfrm>
                <a:off x="10962540" y="904209"/>
                <a:ext cx="0" cy="274320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2" name="TextBox 41">
                    <a:extLst>
                      <a:ext uri="{FF2B5EF4-FFF2-40B4-BE49-F238E27FC236}">
                        <a16:creationId xmlns:a16="http://schemas.microsoft.com/office/drawing/2014/main" xmlns="" id="{1A7A4D9C-F5D0-D928-9E18-26DD65EC3B80}"/>
                      </a:ext>
                    </a:extLst>
                  </p:cNvPr>
                  <p:cNvSpPr txBox="1"/>
                  <p:nvPr/>
                </p:nvSpPr>
                <p:spPr>
                  <a:xfrm>
                    <a:off x="9540618" y="1101566"/>
                    <a:ext cx="477053" cy="40010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350" i="1">
                              <a:latin typeface="Cambria Math"/>
                            </a:rPr>
                            <m:t>+</m:t>
                          </m:r>
                        </m:oMath>
                      </m:oMathPara>
                    </a14:m>
                    <a:endParaRPr lang="en-US" sz="1350" dirty="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42" name="TextBox 41">
                    <a:extLst>
                      <a:ext uri="{FF2B5EF4-FFF2-40B4-BE49-F238E27FC236}">
                        <a16:creationId xmlns:a16="http://schemas.microsoft.com/office/drawing/2014/main" id="{1A7A4D9C-F5D0-D928-9E18-26DD65EC3B8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540618" y="1101566"/>
                    <a:ext cx="477053" cy="400109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3" name="TextBox 42">
                    <a:extLst>
                      <a:ext uri="{FF2B5EF4-FFF2-40B4-BE49-F238E27FC236}">
                        <a16:creationId xmlns:a16="http://schemas.microsoft.com/office/drawing/2014/main" xmlns="" id="{A785BF1E-C569-495C-5AE5-C311A9FA9607}"/>
                      </a:ext>
                    </a:extLst>
                  </p:cNvPr>
                  <p:cNvSpPr txBox="1"/>
                  <p:nvPr/>
                </p:nvSpPr>
                <p:spPr>
                  <a:xfrm>
                    <a:off x="10070943" y="1101566"/>
                    <a:ext cx="477053" cy="40010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350" i="1">
                              <a:latin typeface="Cambria Math"/>
                            </a:rPr>
                            <m:t>−</m:t>
                          </m:r>
                        </m:oMath>
                      </m:oMathPara>
                    </a14:m>
                    <a:endParaRPr lang="en-US" sz="1350" dirty="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43" name="TextBox 42">
                    <a:extLst>
                      <a:ext uri="{FF2B5EF4-FFF2-40B4-BE49-F238E27FC236}">
                        <a16:creationId xmlns:a16="http://schemas.microsoft.com/office/drawing/2014/main" id="{A785BF1E-C569-495C-5AE5-C311A9FA960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070943" y="1101566"/>
                    <a:ext cx="477053" cy="400109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4" name="TextBox 43">
                    <a:extLst>
                      <a:ext uri="{FF2B5EF4-FFF2-40B4-BE49-F238E27FC236}">
                        <a16:creationId xmlns:a16="http://schemas.microsoft.com/office/drawing/2014/main" xmlns="" id="{5EC81A14-5832-D718-8392-E14638F0CE64}"/>
                      </a:ext>
                    </a:extLst>
                  </p:cNvPr>
                  <p:cNvSpPr txBox="1"/>
                  <p:nvPr/>
                </p:nvSpPr>
                <p:spPr>
                  <a:xfrm>
                    <a:off x="10753561" y="1106441"/>
                    <a:ext cx="477053" cy="40010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350" i="1">
                              <a:latin typeface="Cambria Math"/>
                            </a:rPr>
                            <m:t>−</m:t>
                          </m:r>
                        </m:oMath>
                      </m:oMathPara>
                    </a14:m>
                    <a:endParaRPr lang="en-US" sz="1350" dirty="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44" name="TextBox 43">
                    <a:extLst>
                      <a:ext uri="{FF2B5EF4-FFF2-40B4-BE49-F238E27FC236}">
                        <a16:creationId xmlns:a16="http://schemas.microsoft.com/office/drawing/2014/main" id="{5EC81A14-5832-D718-8392-E14638F0CE6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753561" y="1106441"/>
                    <a:ext cx="477053" cy="400109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5" name="Rectangle 44">
                    <a:extLst>
                      <a:ext uri="{FF2B5EF4-FFF2-40B4-BE49-F238E27FC236}">
                        <a16:creationId xmlns:a16="http://schemas.microsoft.com/office/drawing/2014/main" xmlns="" id="{752F2284-66A5-F0C5-A883-1150B1C5C153}"/>
                      </a:ext>
                    </a:extLst>
                  </p:cNvPr>
                  <p:cNvSpPr/>
                  <p:nvPr/>
                </p:nvSpPr>
                <p:spPr>
                  <a:xfrm>
                    <a:off x="9542318" y="1388153"/>
                    <a:ext cx="1840299" cy="66793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3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Kesimpulan:</a:t>
                    </a:r>
                  </a:p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d>
                            <m:dPr>
                              <m:ctrlPr>
                                <a:rPr lang="en-US" sz="135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35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+</m:t>
                              </m:r>
                            </m:e>
                          </m:d>
                          <m:r>
                            <a:rPr lang="en-US" sz="135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÷</m:t>
                          </m:r>
                          <m:d>
                            <m:dPr>
                              <m:ctrlPr>
                                <a:rPr lang="en-US" sz="1350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1350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</m:e>
                          </m:d>
                          <m:r>
                            <a:rPr lang="en-US" sz="135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=(−)</m:t>
                          </m:r>
                        </m:oMath>
                      </m:oMathPara>
                    </a14:m>
                    <a:endParaRPr lang="en-US" sz="135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45" name="Rectangle 44">
                    <a:extLst>
                      <a:ext uri="{FF2B5EF4-FFF2-40B4-BE49-F238E27FC236}">
                        <a16:creationId xmlns:a16="http://schemas.microsoft.com/office/drawing/2014/main" id="{752F2284-66A5-F0C5-A883-1150B1C5C153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542318" y="1388153"/>
                    <a:ext cx="1840299" cy="667930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 t="-21951" b="-26829"/>
                    </a:stretch>
                  </a:blipFill>
                  <a:ln>
                    <a:noFill/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xmlns="" id="{33419B8D-1320-7EA0-9D54-395E0F917B29}"/>
                </a:ext>
              </a:extLst>
            </p:cNvPr>
            <p:cNvGrpSpPr/>
            <p:nvPr/>
          </p:nvGrpSpPr>
          <p:grpSpPr>
            <a:xfrm>
              <a:off x="5251888" y="2694029"/>
              <a:ext cx="1494892" cy="1020721"/>
              <a:chOff x="6967313" y="2105398"/>
              <a:chExt cx="2122386" cy="1470250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" name="TextBox 46">
                    <a:extLst>
                      <a:ext uri="{FF2B5EF4-FFF2-40B4-BE49-F238E27FC236}">
                        <a16:creationId xmlns:a16="http://schemas.microsoft.com/office/drawing/2014/main" xmlns="" id="{3490602C-2FA8-655E-073D-0755DB225F87}"/>
                      </a:ext>
                    </a:extLst>
                  </p:cNvPr>
                  <p:cNvSpPr txBox="1"/>
                  <p:nvPr/>
                </p:nvSpPr>
                <p:spPr>
                  <a:xfrm>
                    <a:off x="6967313" y="2105398"/>
                    <a:ext cx="1912194" cy="43223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350" i="1">
                              <a:latin typeface="Cambria Math"/>
                            </a:rPr>
                            <m:t>−6</m:t>
                          </m:r>
                          <m:r>
                            <a:rPr lang="en-US" sz="1350" i="1">
                              <a:latin typeface="Cambria Math"/>
                              <a:ea typeface="Cambria Math"/>
                            </a:rPr>
                            <m:t>×(−2)=3</m:t>
                          </m:r>
                        </m:oMath>
                      </m:oMathPara>
                    </a14:m>
                    <a:endParaRPr lang="en-US" sz="1350" dirty="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47" name="TextBox 46">
                    <a:extLst>
                      <a:ext uri="{FF2B5EF4-FFF2-40B4-BE49-F238E27FC236}">
                        <a16:creationId xmlns:a16="http://schemas.microsoft.com/office/drawing/2014/main" id="{3490602C-2FA8-655E-073D-0755DB225F8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967313" y="2105398"/>
                    <a:ext cx="1912194" cy="432239"/>
                  </a:xfrm>
                  <a:prstGeom prst="rect">
                    <a:avLst/>
                  </a:prstGeom>
                  <a:blipFill>
                    <a:blip r:embed="rId19"/>
                    <a:stretch>
                      <a:fillRect b="-1020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48" name="Straight Arrow Connector 47">
                <a:extLst>
                  <a:ext uri="{FF2B5EF4-FFF2-40B4-BE49-F238E27FC236}">
                    <a16:creationId xmlns:a16="http://schemas.microsoft.com/office/drawing/2014/main" xmlns="" id="{DA012745-8140-5AA6-155F-9098F0EF8216}"/>
                  </a:ext>
                </a:extLst>
              </p:cNvPr>
              <p:cNvCxnSpPr/>
              <p:nvPr/>
            </p:nvCxnSpPr>
            <p:spPr>
              <a:xfrm>
                <a:off x="7265102" y="2478061"/>
                <a:ext cx="0" cy="274321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Arrow Connector 48">
                <a:extLst>
                  <a:ext uri="{FF2B5EF4-FFF2-40B4-BE49-F238E27FC236}">
                    <a16:creationId xmlns:a16="http://schemas.microsoft.com/office/drawing/2014/main" xmlns="" id="{396EB797-A715-B792-157C-AD08FD0BA692}"/>
                  </a:ext>
                </a:extLst>
              </p:cNvPr>
              <p:cNvCxnSpPr/>
              <p:nvPr/>
            </p:nvCxnSpPr>
            <p:spPr>
              <a:xfrm>
                <a:off x="7939161" y="2478061"/>
                <a:ext cx="0" cy="274321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Arrow Connector 49">
                <a:extLst>
                  <a:ext uri="{FF2B5EF4-FFF2-40B4-BE49-F238E27FC236}">
                    <a16:creationId xmlns:a16="http://schemas.microsoft.com/office/drawing/2014/main" xmlns="" id="{0628F437-D04F-992C-2FE1-E2B94882F772}"/>
                  </a:ext>
                </a:extLst>
              </p:cNvPr>
              <p:cNvCxnSpPr/>
              <p:nvPr/>
            </p:nvCxnSpPr>
            <p:spPr>
              <a:xfrm>
                <a:off x="8598491" y="2478061"/>
                <a:ext cx="0" cy="274321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1" name="TextBox 50">
                    <a:extLst>
                      <a:ext uri="{FF2B5EF4-FFF2-40B4-BE49-F238E27FC236}">
                        <a16:creationId xmlns:a16="http://schemas.microsoft.com/office/drawing/2014/main" xmlns="" id="{3C58EA75-C73A-5843-5678-5A5E62CFC7F0}"/>
                      </a:ext>
                    </a:extLst>
                  </p:cNvPr>
                  <p:cNvSpPr txBox="1"/>
                  <p:nvPr/>
                </p:nvSpPr>
                <p:spPr>
                  <a:xfrm>
                    <a:off x="6994805" y="2632408"/>
                    <a:ext cx="507975" cy="43223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350" i="1">
                              <a:latin typeface="Cambria Math"/>
                            </a:rPr>
                            <m:t>−</m:t>
                          </m:r>
                        </m:oMath>
                      </m:oMathPara>
                    </a14:m>
                    <a:endParaRPr lang="en-US" sz="1350" dirty="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51" name="TextBox 50">
                    <a:extLst>
                      <a:ext uri="{FF2B5EF4-FFF2-40B4-BE49-F238E27FC236}">
                        <a16:creationId xmlns:a16="http://schemas.microsoft.com/office/drawing/2014/main" id="{3C58EA75-C73A-5843-5678-5A5E62CFC7F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994805" y="2632408"/>
                    <a:ext cx="507975" cy="432239"/>
                  </a:xfrm>
                  <a:prstGeom prst="rect">
                    <a:avLst/>
                  </a:prstGeom>
                  <a:blipFill>
                    <a:blip r:embed="rId2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2" name="TextBox 51">
                    <a:extLst>
                      <a:ext uri="{FF2B5EF4-FFF2-40B4-BE49-F238E27FC236}">
                        <a16:creationId xmlns:a16="http://schemas.microsoft.com/office/drawing/2014/main" xmlns="" id="{4DFAEC59-0EF9-40CC-5E28-70EABDDAE198}"/>
                      </a:ext>
                    </a:extLst>
                  </p:cNvPr>
                  <p:cNvSpPr txBox="1"/>
                  <p:nvPr/>
                </p:nvSpPr>
                <p:spPr>
                  <a:xfrm>
                    <a:off x="7670490" y="2632408"/>
                    <a:ext cx="507975" cy="43223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350" i="1">
                              <a:latin typeface="Cambria Math"/>
                            </a:rPr>
                            <m:t>−</m:t>
                          </m:r>
                        </m:oMath>
                      </m:oMathPara>
                    </a14:m>
                    <a:endParaRPr lang="en-US" sz="1350" dirty="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52" name="TextBox 51">
                    <a:extLst>
                      <a:ext uri="{FF2B5EF4-FFF2-40B4-BE49-F238E27FC236}">
                        <a16:creationId xmlns:a16="http://schemas.microsoft.com/office/drawing/2014/main" id="{4DFAEC59-0EF9-40CC-5E28-70EABDDAE19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670490" y="2632408"/>
                    <a:ext cx="507975" cy="432239"/>
                  </a:xfrm>
                  <a:prstGeom prst="rect">
                    <a:avLst/>
                  </a:prstGeom>
                  <a:blipFill>
                    <a:blip r:embed="rId2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3" name="TextBox 52">
                    <a:extLst>
                      <a:ext uri="{FF2B5EF4-FFF2-40B4-BE49-F238E27FC236}">
                        <a16:creationId xmlns:a16="http://schemas.microsoft.com/office/drawing/2014/main" xmlns="" id="{2E080DA8-5BF4-6E97-4A0A-B2DBCD1BBA09}"/>
                      </a:ext>
                    </a:extLst>
                  </p:cNvPr>
                  <p:cNvSpPr txBox="1"/>
                  <p:nvPr/>
                </p:nvSpPr>
                <p:spPr>
                  <a:xfrm>
                    <a:off x="8302830" y="2609834"/>
                    <a:ext cx="507975" cy="43223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350" i="1">
                              <a:latin typeface="Cambria Math"/>
                            </a:rPr>
                            <m:t>+</m:t>
                          </m:r>
                        </m:oMath>
                      </m:oMathPara>
                    </a14:m>
                    <a:endParaRPr lang="en-US" sz="1350" dirty="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53" name="TextBox 52">
                    <a:extLst>
                      <a:ext uri="{FF2B5EF4-FFF2-40B4-BE49-F238E27FC236}">
                        <a16:creationId xmlns:a16="http://schemas.microsoft.com/office/drawing/2014/main" id="{2E080DA8-5BF4-6E97-4A0A-B2DBCD1BBA0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302830" y="2609834"/>
                    <a:ext cx="507975" cy="432239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4" name="Rectangle 53">
                    <a:extLst>
                      <a:ext uri="{FF2B5EF4-FFF2-40B4-BE49-F238E27FC236}">
                        <a16:creationId xmlns:a16="http://schemas.microsoft.com/office/drawing/2014/main" xmlns="" id="{564869D5-1224-23EB-1949-26532E2B71D3}"/>
                      </a:ext>
                    </a:extLst>
                  </p:cNvPr>
                  <p:cNvSpPr/>
                  <p:nvPr/>
                </p:nvSpPr>
                <p:spPr>
                  <a:xfrm>
                    <a:off x="7130009" y="3053873"/>
                    <a:ext cx="1959690" cy="521775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3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Kesimpulan:</a:t>
                    </a:r>
                  </a:p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d>
                            <m:dPr>
                              <m:ctrlPr>
                                <a:rPr lang="en-US" sz="135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35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−</m:t>
                              </m:r>
                            </m:e>
                          </m:d>
                          <m:r>
                            <a:rPr lang="en-US" sz="135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÷</m:t>
                          </m:r>
                          <m:d>
                            <m:dPr>
                              <m:ctrlPr>
                                <a:rPr lang="en-US" sz="1350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1350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</m:e>
                          </m:d>
                          <m:r>
                            <a:rPr lang="en-US" sz="135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=(+)</m:t>
                          </m:r>
                        </m:oMath>
                      </m:oMathPara>
                    </a14:m>
                    <a:endParaRPr lang="en-US" sz="135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54" name="Rectangle 53">
                    <a:extLst>
                      <a:ext uri="{FF2B5EF4-FFF2-40B4-BE49-F238E27FC236}">
                        <a16:creationId xmlns:a16="http://schemas.microsoft.com/office/drawing/2014/main" id="{564869D5-1224-23EB-1949-26532E2B71D3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130009" y="3053873"/>
                    <a:ext cx="1959690" cy="521775"/>
                  </a:xfrm>
                  <a:prstGeom prst="rect">
                    <a:avLst/>
                  </a:prstGeom>
                  <a:blipFill>
                    <a:blip r:embed="rId21"/>
                    <a:stretch>
                      <a:fillRect t="-50847" b="-57627"/>
                    </a:stretch>
                  </a:blipFill>
                  <a:ln>
                    <a:noFill/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xmlns="" id="{90DB4411-3EF6-0835-16F5-C54A115393F1}"/>
                </a:ext>
              </a:extLst>
            </p:cNvPr>
            <p:cNvGrpSpPr/>
            <p:nvPr/>
          </p:nvGrpSpPr>
          <p:grpSpPr>
            <a:xfrm>
              <a:off x="7102118" y="2663273"/>
              <a:ext cx="1420304" cy="1013893"/>
              <a:chOff x="9488881" y="2105398"/>
              <a:chExt cx="1893834" cy="1391011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6" name="TextBox 55">
                    <a:extLst>
                      <a:ext uri="{FF2B5EF4-FFF2-40B4-BE49-F238E27FC236}">
                        <a16:creationId xmlns:a16="http://schemas.microsoft.com/office/drawing/2014/main" xmlns="" id="{EB9B1171-8723-54BF-BA9E-09ACBFF6A848}"/>
                      </a:ext>
                    </a:extLst>
                  </p:cNvPr>
                  <p:cNvSpPr txBox="1"/>
                  <p:nvPr/>
                </p:nvSpPr>
                <p:spPr>
                  <a:xfrm>
                    <a:off x="9488881" y="2105398"/>
                    <a:ext cx="1795198" cy="41169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350" i="1">
                              <a:latin typeface="Cambria Math"/>
                            </a:rPr>
                            <m:t>−6</m:t>
                          </m:r>
                          <m:r>
                            <a:rPr lang="en-US" sz="1350" i="1">
                              <a:latin typeface="Cambria Math"/>
                              <a:ea typeface="Cambria Math"/>
                            </a:rPr>
                            <m:t>×</m:t>
                          </m:r>
                          <m:d>
                            <m:dPr>
                              <m:ctrlPr>
                                <a:rPr lang="en-US" sz="1350" i="1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1350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e>
                          </m:d>
                          <m:r>
                            <a:rPr lang="en-US" sz="1350" i="1">
                              <a:latin typeface="Cambria Math"/>
                              <a:ea typeface="Cambria Math"/>
                            </a:rPr>
                            <m:t>=−3</m:t>
                          </m:r>
                        </m:oMath>
                      </m:oMathPara>
                    </a14:m>
                    <a:endParaRPr lang="en-US" sz="1350" dirty="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56" name="TextBox 55">
                    <a:extLst>
                      <a:ext uri="{FF2B5EF4-FFF2-40B4-BE49-F238E27FC236}">
                        <a16:creationId xmlns:a16="http://schemas.microsoft.com/office/drawing/2014/main" id="{EB9B1171-8723-54BF-BA9E-09ACBFF6A84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488881" y="2105398"/>
                    <a:ext cx="1795198" cy="411698"/>
                  </a:xfrm>
                  <a:prstGeom prst="rect">
                    <a:avLst/>
                  </a:prstGeom>
                  <a:blipFill>
                    <a:blip r:embed="rId2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57" name="Straight Arrow Connector 56">
                <a:extLst>
                  <a:ext uri="{FF2B5EF4-FFF2-40B4-BE49-F238E27FC236}">
                    <a16:creationId xmlns:a16="http://schemas.microsoft.com/office/drawing/2014/main" xmlns="" id="{05306AED-381E-A9C0-680E-84FDB30FC32B}"/>
                  </a:ext>
                </a:extLst>
              </p:cNvPr>
              <p:cNvCxnSpPr/>
              <p:nvPr/>
            </p:nvCxnSpPr>
            <p:spPr>
              <a:xfrm>
                <a:off x="9717674" y="2420850"/>
                <a:ext cx="0" cy="274320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Arrow Connector 57">
                <a:extLst>
                  <a:ext uri="{FF2B5EF4-FFF2-40B4-BE49-F238E27FC236}">
                    <a16:creationId xmlns:a16="http://schemas.microsoft.com/office/drawing/2014/main" xmlns="" id="{04E888C0-7BCC-8FA4-9DCD-C64DA92165C2}"/>
                  </a:ext>
                </a:extLst>
              </p:cNvPr>
              <p:cNvCxnSpPr/>
              <p:nvPr/>
            </p:nvCxnSpPr>
            <p:spPr>
              <a:xfrm>
                <a:off x="10327234" y="2420850"/>
                <a:ext cx="0" cy="274320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Arrow Connector 58">
                <a:extLst>
                  <a:ext uri="{FF2B5EF4-FFF2-40B4-BE49-F238E27FC236}">
                    <a16:creationId xmlns:a16="http://schemas.microsoft.com/office/drawing/2014/main" xmlns="" id="{87B2C0A9-731C-F913-9D42-CDAC47A833A1}"/>
                  </a:ext>
                </a:extLst>
              </p:cNvPr>
              <p:cNvCxnSpPr/>
              <p:nvPr/>
            </p:nvCxnSpPr>
            <p:spPr>
              <a:xfrm>
                <a:off x="10877380" y="2407202"/>
                <a:ext cx="0" cy="274320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0" name="TextBox 59">
                    <a:extLst>
                      <a:ext uri="{FF2B5EF4-FFF2-40B4-BE49-F238E27FC236}">
                        <a16:creationId xmlns:a16="http://schemas.microsoft.com/office/drawing/2014/main" xmlns="" id="{08C8502D-AD1F-997A-FC81-F3F00331DEEB}"/>
                      </a:ext>
                    </a:extLst>
                  </p:cNvPr>
                  <p:cNvSpPr txBox="1"/>
                  <p:nvPr/>
                </p:nvSpPr>
                <p:spPr>
                  <a:xfrm>
                    <a:off x="9515602" y="2614040"/>
                    <a:ext cx="477077" cy="41169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350" i="1">
                              <a:latin typeface="Cambria Math"/>
                            </a:rPr>
                            <m:t>−</m:t>
                          </m:r>
                        </m:oMath>
                      </m:oMathPara>
                    </a14:m>
                    <a:endParaRPr lang="en-US" sz="1350" dirty="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60" name="TextBox 59">
                    <a:extLst>
                      <a:ext uri="{FF2B5EF4-FFF2-40B4-BE49-F238E27FC236}">
                        <a16:creationId xmlns:a16="http://schemas.microsoft.com/office/drawing/2014/main" id="{08C8502D-AD1F-997A-FC81-F3F00331DEE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515602" y="2614040"/>
                    <a:ext cx="477077" cy="411698"/>
                  </a:xfrm>
                  <a:prstGeom prst="rect">
                    <a:avLst/>
                  </a:prstGeom>
                  <a:blipFill>
                    <a:blip r:embed="rId2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1" name="TextBox 60">
                    <a:extLst>
                      <a:ext uri="{FF2B5EF4-FFF2-40B4-BE49-F238E27FC236}">
                        <a16:creationId xmlns:a16="http://schemas.microsoft.com/office/drawing/2014/main" xmlns="" id="{9464E4AA-DB4B-3576-F73F-6D8E0018AD13}"/>
                      </a:ext>
                    </a:extLst>
                  </p:cNvPr>
                  <p:cNvSpPr txBox="1"/>
                  <p:nvPr/>
                </p:nvSpPr>
                <p:spPr>
                  <a:xfrm>
                    <a:off x="10136696" y="2614040"/>
                    <a:ext cx="477077" cy="41169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350" i="1">
                              <a:latin typeface="Cambria Math"/>
                            </a:rPr>
                            <m:t>+</m:t>
                          </m:r>
                        </m:oMath>
                      </m:oMathPara>
                    </a14:m>
                    <a:endParaRPr lang="en-US" sz="1350" dirty="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61" name="TextBox 60">
                    <a:extLst>
                      <a:ext uri="{FF2B5EF4-FFF2-40B4-BE49-F238E27FC236}">
                        <a16:creationId xmlns:a16="http://schemas.microsoft.com/office/drawing/2014/main" id="{9464E4AA-DB4B-3576-F73F-6D8E0018AD1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136696" y="2614040"/>
                    <a:ext cx="477077" cy="411698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xmlns="" id="{E25D9DC9-56C4-D421-DF1F-BA86C3EE07E0}"/>
                      </a:ext>
                    </a:extLst>
                  </p:cNvPr>
                  <p:cNvSpPr txBox="1"/>
                  <p:nvPr/>
                </p:nvSpPr>
                <p:spPr>
                  <a:xfrm>
                    <a:off x="10673501" y="2591465"/>
                    <a:ext cx="477077" cy="41169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350" i="1">
                              <a:latin typeface="Cambria Math"/>
                            </a:rPr>
                            <m:t>−</m:t>
                          </m:r>
                        </m:oMath>
                      </m:oMathPara>
                    </a14:m>
                    <a:endParaRPr lang="en-US" sz="1350" dirty="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id="{E25D9DC9-56C4-D421-DF1F-BA86C3EE07E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673501" y="2591465"/>
                    <a:ext cx="477077" cy="411698"/>
                  </a:xfrm>
                  <a:prstGeom prst="rect">
                    <a:avLst/>
                  </a:prstGeom>
                  <a:blipFill>
                    <a:blip r:embed="rId2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3" name="Rectangle 62">
                    <a:extLst>
                      <a:ext uri="{FF2B5EF4-FFF2-40B4-BE49-F238E27FC236}">
                        <a16:creationId xmlns:a16="http://schemas.microsoft.com/office/drawing/2014/main" xmlns="" id="{B33E6320-CB11-E1FF-3B8B-22EF9379B2DD}"/>
                      </a:ext>
                    </a:extLst>
                  </p:cNvPr>
                  <p:cNvSpPr/>
                  <p:nvPr/>
                </p:nvSpPr>
                <p:spPr>
                  <a:xfrm>
                    <a:off x="9523560" y="2938223"/>
                    <a:ext cx="1859155" cy="55818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3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Kesimpulan:</a:t>
                    </a:r>
                  </a:p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d>
                            <m:dPr>
                              <m:ctrlPr>
                                <a:rPr lang="en-US" sz="135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35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−</m:t>
                              </m:r>
                            </m:e>
                          </m:d>
                          <m:r>
                            <a:rPr lang="en-US" sz="135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÷</m:t>
                          </m:r>
                          <m:d>
                            <m:dPr>
                              <m:ctrlPr>
                                <a:rPr lang="en-US" sz="1350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1350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</m:e>
                          </m:d>
                          <m:r>
                            <a:rPr lang="en-US" sz="135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=(−)</m:t>
                          </m:r>
                        </m:oMath>
                      </m:oMathPara>
                    </a14:m>
                    <a:endParaRPr lang="en-US" sz="135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63" name="Rectangle 62">
                    <a:extLst>
                      <a:ext uri="{FF2B5EF4-FFF2-40B4-BE49-F238E27FC236}">
                        <a16:creationId xmlns:a16="http://schemas.microsoft.com/office/drawing/2014/main" id="{B33E6320-CB11-E1FF-3B8B-22EF9379B2DD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523560" y="2938223"/>
                    <a:ext cx="1859155" cy="558186"/>
                  </a:xfrm>
                  <a:prstGeom prst="rect">
                    <a:avLst/>
                  </a:prstGeom>
                  <a:blipFill>
                    <a:blip r:embed="rId26"/>
                    <a:stretch>
                      <a:fillRect t="-37313" b="-44776"/>
                    </a:stretch>
                  </a:blipFill>
                  <a:ln>
                    <a:noFill/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pic>
        <p:nvPicPr>
          <p:cNvPr id="65" name="Picture 64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28796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2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7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7" grpId="0" animBg="1"/>
      <p:bldP spid="38" grpId="0" animBg="1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23" y="29179"/>
            <a:ext cx="4897577" cy="999822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515973" y="399865"/>
            <a:ext cx="4357476" cy="378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1.4  </a:t>
            </a:r>
            <a:r>
              <a:rPr lang="en-US" sz="21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Operasi</a:t>
            </a:r>
            <a:r>
              <a:rPr lang="en-US" sz="2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Bilangan</a:t>
            </a:r>
            <a:r>
              <a:rPr lang="en-US" sz="2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Berpangkat</a:t>
            </a:r>
            <a:endParaRPr lang="en-US" sz="2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Folded Corner 29"/>
              <p:cNvSpPr/>
              <p:nvPr/>
            </p:nvSpPr>
            <p:spPr>
              <a:xfrm>
                <a:off x="390741" y="1123950"/>
                <a:ext cx="6772059" cy="785221"/>
              </a:xfrm>
              <a:prstGeom prst="foldedCorner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berpangkat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dapat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menyatakan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penyederhanaan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perkalian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sama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Misalnya</a:t>
                </a:r>
                <a:r>
                  <a:rPr lang="en-ID" sz="1650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5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2 × 2 × 2</a:t>
                </a:r>
                <a:r>
                  <a:rPr lang="en-ID" sz="1500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ID" sz="1500" i="1" dirty="0">
                    <a:solidFill>
                      <a:schemeClr val="tx1"/>
                    </a:solidFill>
                    <a:latin typeface="+mj-lt"/>
                  </a:rPr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ID" sz="15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ID" sz="15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ID" sz="15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ID" sz="1500" dirty="0" smtClean="0">
                    <a:solidFill>
                      <a:schemeClr val="tx1"/>
                    </a:solidFill>
                    <a:latin typeface="+mj-lt"/>
                  </a:rPr>
                  <a:t>.</a:t>
                </a:r>
                <a:endParaRPr lang="en-ID" sz="1500" dirty="0">
                  <a:solidFill>
                    <a:schemeClr val="tx1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30" name="Folded Corner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741" y="1123950"/>
                <a:ext cx="6772059" cy="785221"/>
              </a:xfrm>
              <a:prstGeom prst="foldedCorner">
                <a:avLst/>
              </a:prstGeom>
              <a:blipFill>
                <a:blip r:embed="rId3"/>
                <a:stretch>
                  <a:fillRect l="-54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79937E3A-64C2-8706-2D0E-9BFC2475E7FF}"/>
              </a:ext>
            </a:extLst>
          </p:cNvPr>
          <p:cNvSpPr/>
          <p:nvPr/>
        </p:nvSpPr>
        <p:spPr>
          <a:xfrm>
            <a:off x="228600" y="2004120"/>
            <a:ext cx="3822517" cy="3475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57175" indent="-257175">
              <a:buFont typeface="Wingdings" panose="05000000000000000000" pitchFamily="2" charset="2"/>
              <a:buChar char="Ø"/>
            </a:pPr>
            <a:r>
              <a:rPr lang="en-US" sz="1650" b="1" dirty="0">
                <a:solidFill>
                  <a:schemeClr val="tx1"/>
                </a:solidFill>
              </a:rPr>
              <a:t>  </a:t>
            </a:r>
            <a:r>
              <a:rPr lang="en-US" sz="165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Penjumlahan</a:t>
            </a:r>
            <a:r>
              <a:rPr lang="en-US" sz="16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Bilangan</a:t>
            </a:r>
            <a:r>
              <a:rPr lang="en-US" sz="16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Berpangkat</a:t>
            </a:r>
            <a:endParaRPr lang="en-US" sz="165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xmlns="" id="{F84C6451-F4CE-0FC8-A963-CE34B9E50636}"/>
                  </a:ext>
                </a:extLst>
              </p:cNvPr>
              <p:cNvSpPr txBox="1"/>
              <p:nvPr/>
            </p:nvSpPr>
            <p:spPr>
              <a:xfrm>
                <a:off x="244044" y="2692833"/>
                <a:ext cx="5157193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i-FI" sz="15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Faktorkan (tulis dalam satu suku perkalian) bentuk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i-FI" sz="1500" i="1">
                            <a:solidFill>
                              <a:srgbClr val="231F2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ID" sz="1500" i="1">
                            <a:solidFill>
                              <a:srgbClr val="231F2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ID" sz="1500" i="1">
                            <a:solidFill>
                              <a:srgbClr val="231F2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ID" sz="1500" i="1">
                        <a:solidFill>
                          <a:srgbClr val="231F20"/>
                        </a:solidFill>
                        <a:latin typeface="Cambria Math" panose="02040503050406030204" pitchFamily="18" charset="0"/>
                      </a:rPr>
                      <m:t>+ </m:t>
                    </m:r>
                    <m:sSup>
                      <m:sSupPr>
                        <m:ctrlPr>
                          <a:rPr lang="en-ID" sz="1500" i="1">
                            <a:solidFill>
                              <a:srgbClr val="231F2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ID" sz="1500" i="1">
                            <a:solidFill>
                              <a:srgbClr val="231F2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ID" sz="1500" i="1">
                            <a:solidFill>
                              <a:srgbClr val="231F2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r>
                      <a:rPr lang="en-US" sz="1500" b="0" i="1" smtClean="0">
                        <a:solidFill>
                          <a:srgbClr val="231F20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en-ID" sz="1500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fi-FI" sz="1500" b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  <a:p>
                <a:r>
                  <a:rPr lang="sv-SE" sz="15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 sifat distributif, kita dapat menuliskan bentuk</a:t>
                </a:r>
              </a:p>
              <a:p>
                <a:endParaRPr lang="fi-FI" sz="1500" b="1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F84C6451-F4CE-0FC8-A963-CE34B9E506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044" y="2692833"/>
                <a:ext cx="5157193" cy="1015663"/>
              </a:xfrm>
              <a:prstGeom prst="rect">
                <a:avLst/>
              </a:prstGeom>
              <a:blipFill>
                <a:blip r:embed="rId4"/>
                <a:stretch>
                  <a:fillRect l="-473" t="-18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nip Single Corner Rectangle 1"/>
          <p:cNvSpPr/>
          <p:nvPr/>
        </p:nvSpPr>
        <p:spPr>
          <a:xfrm>
            <a:off x="314887" y="2351709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01670" y="-1008974"/>
            <a:ext cx="4961078" cy="718523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" y="4697065"/>
            <a:ext cx="9144000" cy="47548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896166" y="3537472"/>
                <a:ext cx="4572000" cy="120032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fi-FI" i="1">
                            <a:latin typeface="Cambria Math"/>
                          </a:rPr>
                        </m:ctrlPr>
                      </m:sSupPr>
                      <m:e>
                        <m:r>
                          <a:rPr lang="en-ID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ID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ID" i="1">
                        <a:latin typeface="Cambria Math" panose="02040503050406030204" pitchFamily="18" charset="0"/>
                      </a:rPr>
                      <m:t>+ </m:t>
                    </m:r>
                    <m:sSup>
                      <m:sSupPr>
                        <m:ctrlPr>
                          <a:rPr lang="en-ID" i="1">
                            <a:latin typeface="Cambria Math"/>
                          </a:rPr>
                        </m:ctrlPr>
                      </m:sSupPr>
                      <m:e>
                        <m:r>
                          <a:rPr lang="en-ID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ID" i="1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ID" dirty="0"/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ID" i="1">
                            <a:latin typeface="Cambria Math"/>
                          </a:rPr>
                        </m:ctrlPr>
                      </m:sSupPr>
                      <m:e>
                        <m:r>
                          <a:rPr lang="en-ID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ID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ID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ID" i="1">
                            <a:latin typeface="Cambria Math"/>
                          </a:rPr>
                        </m:ctrlPr>
                      </m:sSupPr>
                      <m:e>
                        <m:r>
                          <a:rPr lang="en-ID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ID" i="1">
                            <a:latin typeface="Cambria Math" panose="02040503050406030204" pitchFamily="18" charset="0"/>
                          </a:rPr>
                          <m:t>3+1</m:t>
                        </m:r>
                      </m:sup>
                    </m:sSup>
                  </m:oMath>
                </a14:m>
                <a:endParaRPr lang="en-ID" dirty="0"/>
              </a:p>
              <a:p>
                <a:pPr marL="608410"/>
                <a:r>
                  <a:rPr lang="en-ID" dirty="0"/>
                  <a:t>  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ID" i="1">
                            <a:latin typeface="Cambria Math"/>
                          </a:rPr>
                        </m:ctrlPr>
                      </m:sSupPr>
                      <m:e>
                        <m:r>
                          <a:rPr lang="en-ID" i="1">
                            <a:latin typeface="Cambria Math" panose="02040503050406030204" pitchFamily="18" charset="0"/>
                          </a:rPr>
                          <m:t> 2</m:t>
                        </m:r>
                      </m:e>
                      <m:sup>
                        <m:r>
                          <a:rPr lang="en-ID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ID" i="1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en-ID" i="1"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ID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ID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ID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  <m:r>
                          <a:rPr lang="en-ID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×2</m:t>
                        </m:r>
                      </m:e>
                    </m:d>
                  </m:oMath>
                </a14:m>
                <a:endParaRPr lang="en-ID" dirty="0">
                  <a:ea typeface="Cambria Math" panose="02040503050406030204" pitchFamily="18" charset="0"/>
                </a:endParaRPr>
              </a:p>
              <a:p>
                <a:pPr marL="608410"/>
                <a:r>
                  <a:rPr lang="en-ID" dirty="0"/>
                  <a:t> 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ID" i="1">
                            <a:latin typeface="Cambria Math"/>
                          </a:rPr>
                        </m:ctrlPr>
                      </m:sSupPr>
                      <m:e>
                        <m:r>
                          <a:rPr lang="en-ID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ID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d>
                      <m:dPr>
                        <m:ctrlPr>
                          <a:rPr lang="en-ID" i="1">
                            <a:latin typeface="Cambria Math"/>
                          </a:rPr>
                        </m:ctrlPr>
                      </m:dPr>
                      <m:e>
                        <m:r>
                          <a:rPr lang="en-ID" i="1">
                            <a:latin typeface="Cambria Math" panose="02040503050406030204" pitchFamily="18" charset="0"/>
                          </a:rPr>
                          <m:t>1+2</m:t>
                        </m:r>
                      </m:e>
                    </m:d>
                  </m:oMath>
                </a14:m>
                <a:endParaRPr lang="en-ID" dirty="0"/>
              </a:p>
              <a:p>
                <a:pPr marL="608410"/>
                <a:r>
                  <a:rPr lang="en-ID" dirty="0"/>
                  <a:t>  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ID" i="1">
                            <a:latin typeface="Cambria Math"/>
                          </a:rPr>
                        </m:ctrlPr>
                      </m:sSupPr>
                      <m:e>
                        <m:r>
                          <a:rPr lang="en-ID" i="1">
                            <a:latin typeface="Cambria Math" panose="02040503050406030204" pitchFamily="18" charset="0"/>
                          </a:rPr>
                          <m:t> 2</m:t>
                        </m:r>
                      </m:e>
                      <m:sup>
                        <m:r>
                          <a:rPr lang="en-ID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ID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×3</m:t>
                    </m:r>
                  </m:oMath>
                </a14:m>
                <a:endParaRPr lang="en-ID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6166" y="3537472"/>
                <a:ext cx="4572000" cy="1200329"/>
              </a:xfrm>
              <a:prstGeom prst="rect">
                <a:avLst/>
              </a:prstGeom>
              <a:blipFill>
                <a:blip r:embed="rId8"/>
                <a:stretch>
                  <a:fillRect t="-2538" b="-71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4196452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3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4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49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 animBg="1"/>
      <p:bldP spid="19" grpId="0"/>
      <p:bldP spid="20" grpId="0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23" y="29179"/>
            <a:ext cx="4211777" cy="111811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50813" y="412123"/>
            <a:ext cx="362971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 smtClean="0">
                <a:latin typeface="Times New Roman" pitchFamily="18" charset="0"/>
                <a:cs typeface="Times New Roman" pitchFamily="18" charset="0"/>
              </a:rPr>
              <a:t>1.5 </a:t>
            </a:r>
            <a:r>
              <a:rPr lang="en-US" sz="2100" b="1" dirty="0" err="1" smtClean="0">
                <a:latin typeface="Times New Roman" pitchFamily="18" charset="0"/>
                <a:cs typeface="Times New Roman" pitchFamily="18" charset="0"/>
              </a:rPr>
              <a:t>Pecahan</a:t>
            </a:r>
            <a:r>
              <a:rPr lang="en-US" sz="2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 smtClean="0">
                <a:latin typeface="Times New Roman" pitchFamily="18" charset="0"/>
                <a:cs typeface="Times New Roman" pitchFamily="18" charset="0"/>
              </a:rPr>
              <a:t>Lambangnya</a:t>
            </a:r>
            <a:endParaRPr lang="en-US" sz="2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68791" y="1123950"/>
            <a:ext cx="233350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>
              <a:buFont typeface="Wingdings" panose="05000000000000000000" pitchFamily="2" charset="2"/>
              <a:buChar char="Ø"/>
            </a:pP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Arti Nilai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Pecahan</a:t>
            </a:r>
            <a:endParaRPr lang="en-US" sz="165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xmlns="" id="{F3598737-B33D-3A82-DFF4-CA9934645AF7}"/>
                  </a:ext>
                </a:extLst>
              </p:cNvPr>
              <p:cNvSpPr txBox="1"/>
              <p:nvPr/>
            </p:nvSpPr>
            <p:spPr>
              <a:xfrm>
                <a:off x="291352" y="1929801"/>
                <a:ext cx="8624048" cy="27382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5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Tuti </a:t>
                </a:r>
                <a:r>
                  <a:rPr lang="en-ID" sz="165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mempunyai</a:t>
                </a:r>
                <a:r>
                  <a:rPr lang="en-ID" sz="165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16 </a:t>
                </a:r>
                <a:r>
                  <a:rPr lang="en-ID" sz="165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apel</a:t>
                </a:r>
                <a:r>
                  <a:rPr lang="en-ID" sz="165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5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Berapa</a:t>
                </a:r>
                <a:r>
                  <a:rPr lang="en-ID" sz="165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banyak</a:t>
                </a:r>
                <a:r>
                  <a:rPr lang="en-ID" sz="165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apel</a:t>
                </a:r>
                <a:r>
                  <a:rPr lang="en-ID" sz="165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5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harus</a:t>
                </a:r>
                <a:r>
                  <a:rPr lang="en-ID" sz="165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diberikan</a:t>
                </a:r>
                <a:r>
                  <a:rPr lang="en-ID" sz="165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kepada</a:t>
                </a:r>
                <a:r>
                  <a:rPr lang="en-ID" sz="165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adiknya</a:t>
                </a:r>
                <a:r>
                  <a:rPr lang="en-ID" sz="165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</a:t>
                </a:r>
                <a:r>
                  <a:rPr lang="en-ID" sz="165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Tuti</a:t>
                </a:r>
                <a:r>
                  <a:rPr lang="en-ID" sz="165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ingin</a:t>
                </a:r>
                <a:r>
                  <a:rPr lang="en-ID" sz="165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memberikan</a:t>
                </a:r>
                <a:r>
                  <a:rPr lang="en-ID" sz="165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solidFill>
                              <a:srgbClr val="231F2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solidFill>
                              <a:srgbClr val="231F2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ID" sz="1650" i="1">
                            <a:solidFill>
                              <a:srgbClr val="231F2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ID" sz="165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bagian?</a:t>
                </a:r>
                <a:endParaRPr lang="en-ID" sz="1650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50" b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  <a:p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Sesuai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arti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pecahan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kita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harus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membagi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apel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sebanyak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penyebut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yaitu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membagi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16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apel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menjadi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16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bagian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demikian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1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bagian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apel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Selanjutnya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kita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memilih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3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bagian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atau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3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apel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algn="ctr"/>
                <a:endParaRPr lang="en-ID" sz="1650" dirty="0">
                  <a:solidFill>
                    <a:srgbClr val="231F20"/>
                  </a:solidFill>
                  <a:latin typeface="Arial" panose="020B0604020202020204" pitchFamily="34" charset="0"/>
                </a:endParaRPr>
              </a:p>
              <a:p>
                <a:pPr algn="ctr"/>
                <a:r>
                  <a:rPr lang="en-ID" sz="1650" dirty="0">
                    <a:solidFill>
                      <a:srgbClr val="231F20"/>
                    </a:solidFill>
                    <a:latin typeface="Arial" panose="020B0604020202020204" pitchFamily="34" charset="0"/>
                  </a:rPr>
                  <a:t>					</a:t>
                </a:r>
              </a:p>
              <a:p>
                <a:endParaRPr lang="en-ID" sz="1650" dirty="0">
                  <a:solidFill>
                    <a:srgbClr val="231F20"/>
                  </a:solidFill>
                  <a:latin typeface="Arial" panose="020B0604020202020204" pitchFamily="34" charset="0"/>
                </a:endParaRPr>
              </a:p>
              <a:p>
                <a:endParaRPr lang="en-ID" sz="1650" dirty="0">
                  <a:solidFill>
                    <a:srgbClr val="231F20"/>
                  </a:solidFill>
                  <a:latin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F3598737-B33D-3A82-DFF4-CA9934645A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352" y="1929801"/>
                <a:ext cx="8624048" cy="2738250"/>
              </a:xfrm>
              <a:prstGeom prst="rect">
                <a:avLst/>
              </a:prstGeom>
              <a:blipFill>
                <a:blip r:embed="rId3"/>
                <a:stretch>
                  <a:fillRect l="-424" t="-8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xmlns="" id="{C652C2FC-98D4-B310-D535-AECE11666FBF}"/>
              </a:ext>
            </a:extLst>
          </p:cNvPr>
          <p:cNvCxnSpPr/>
          <p:nvPr/>
        </p:nvCxnSpPr>
        <p:spPr>
          <a:xfrm>
            <a:off x="4248436" y="3885547"/>
            <a:ext cx="773512" cy="248020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xmlns="" id="{F26574CB-A9DA-BDBE-EF87-A729CAE992D6}"/>
                  </a:ext>
                </a:extLst>
              </p:cNvPr>
              <p:cNvSpPr/>
              <p:nvPr/>
            </p:nvSpPr>
            <p:spPr>
              <a:xfrm>
                <a:off x="5157253" y="3727564"/>
                <a:ext cx="2223764" cy="752030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Jadi,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400" i="1">
                            <a:solidFill>
                              <a:schemeClr val="tx1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D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ID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bagian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16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apel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3 </a:t>
                </a:r>
                <a:r>
                  <a:rPr lang="en-ID" sz="1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apel</a:t>
                </a:r>
                <a:r>
                  <a:rPr lang="en-ID" sz="1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F26574CB-A9DA-BDBE-EF87-A729CAE992D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7253" y="3727564"/>
                <a:ext cx="2223764" cy="752030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Group 2"/>
          <p:cNvGrpSpPr/>
          <p:nvPr/>
        </p:nvGrpSpPr>
        <p:grpSpPr>
          <a:xfrm>
            <a:off x="1650429" y="3618666"/>
            <a:ext cx="2452158" cy="656925"/>
            <a:chOff x="1676400" y="3522496"/>
            <a:chExt cx="2452158" cy="65692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xmlns="" id="{578CB136-7316-0B30-F39B-98F29636B403}"/>
                </a:ext>
              </a:extLst>
            </p:cNvPr>
            <p:cNvSpPr/>
            <p:nvPr/>
          </p:nvSpPr>
          <p:spPr>
            <a:xfrm>
              <a:off x="1676400" y="3522496"/>
              <a:ext cx="1044446" cy="330026"/>
            </a:xfrm>
            <a:prstGeom prst="rect">
              <a:avLst/>
            </a:prstGeom>
            <a:solidFill>
              <a:schemeClr val="accent3">
                <a:lumMod val="60000"/>
                <a:lumOff val="40000"/>
                <a:alpha val="0"/>
              </a:schemeClr>
            </a:solidFill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D" sz="1350" dirty="0"/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1746274" y="3575928"/>
              <a:ext cx="2382284" cy="603493"/>
              <a:chOff x="1741545" y="3485660"/>
              <a:chExt cx="2382284" cy="603493"/>
            </a:xfrm>
          </p:grpSpPr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xmlns="" id="{B2DBDF2C-0796-7E1C-F6B2-5123B33FEF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1545" y="3485660"/>
                <a:ext cx="253151" cy="253151"/>
              </a:xfrm>
              <a:prstGeom prst="rect">
                <a:avLst/>
              </a:prstGeom>
            </p:spPr>
          </p:pic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xmlns="" id="{A5050A3C-E8C1-D793-99D1-65B0D0C149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082281" y="3494368"/>
                <a:ext cx="253151" cy="253151"/>
              </a:xfrm>
              <a:prstGeom prst="rect">
                <a:avLst/>
              </a:prstGeom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xmlns="" id="{6F06E320-8BFF-9B72-F850-3E17A04013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395969" y="3494554"/>
                <a:ext cx="253151" cy="253151"/>
              </a:xfrm>
              <a:prstGeom prst="rect">
                <a:avLst/>
              </a:prstGeom>
            </p:spPr>
          </p:pic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xmlns="" id="{B64233A0-8435-F6EE-4703-88C0CE51B2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261431" y="3790566"/>
                <a:ext cx="288024" cy="253151"/>
              </a:xfrm>
              <a:prstGeom prst="rect">
                <a:avLst/>
              </a:prstGeom>
            </p:spPr>
          </p:pic>
          <p:pic>
            <p:nvPicPr>
              <p:cNvPr id="28" name="Picture 27">
                <a:extLst>
                  <a:ext uri="{FF2B5EF4-FFF2-40B4-BE49-F238E27FC236}">
                    <a16:creationId xmlns:a16="http://schemas.microsoft.com/office/drawing/2014/main" xmlns="" id="{766B510F-A073-7CA3-C9C9-1DF8BE8F1D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849226" y="3521734"/>
                <a:ext cx="253151" cy="253151"/>
              </a:xfrm>
              <a:prstGeom prst="rect">
                <a:avLst/>
              </a:prstGeom>
            </p:spPr>
          </p:pic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xmlns="" id="{F21DF4B5-E869-884C-9505-0DD5F75423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79309" y="3836002"/>
                <a:ext cx="288024" cy="253151"/>
              </a:xfrm>
              <a:prstGeom prst="rect">
                <a:avLst/>
              </a:prstGeom>
            </p:spPr>
          </p:pic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xmlns="" id="{0862D4F8-562D-B763-4DFF-5B39D42202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080172" y="3815749"/>
                <a:ext cx="288024" cy="253151"/>
              </a:xfrm>
              <a:prstGeom prst="rect">
                <a:avLst/>
              </a:prstGeom>
            </p:spPr>
          </p:pic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xmlns="" id="{B9BE47E0-EE62-95DA-70C3-BCE29F4AF3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09847" y="3820554"/>
                <a:ext cx="288024" cy="253151"/>
              </a:xfrm>
              <a:prstGeom prst="rect">
                <a:avLst/>
              </a:prstGeom>
            </p:spPr>
          </p:pic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xmlns="" id="{D627A6C6-D6CC-3F5C-C336-E234035F7B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697347" y="3815764"/>
                <a:ext cx="288024" cy="253151"/>
              </a:xfrm>
              <a:prstGeom prst="rect">
                <a:avLst/>
              </a:prstGeom>
            </p:spPr>
          </p:pic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xmlns="" id="{88337DC1-D4F9-D90E-EC88-89ED06DC61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987588" y="3810895"/>
                <a:ext cx="288024" cy="253151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xmlns="" id="{3EAF7294-ED3C-9465-ED30-41B3645751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529289" y="3814403"/>
                <a:ext cx="288024" cy="253151"/>
              </a:xfrm>
              <a:prstGeom prst="rect">
                <a:avLst/>
              </a:prstGeom>
            </p:spPr>
          </p:pic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xmlns="" id="{6D2821D4-1BBB-6819-523A-768B13EB32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835805" y="3810849"/>
                <a:ext cx="288024" cy="253151"/>
              </a:xfrm>
              <a:prstGeom prst="rect">
                <a:avLst/>
              </a:prstGeom>
            </p:spPr>
          </p:pic>
          <p:pic>
            <p:nvPicPr>
              <p:cNvPr id="39" name="Picture 38">
                <a:extLst>
                  <a:ext uri="{FF2B5EF4-FFF2-40B4-BE49-F238E27FC236}">
                    <a16:creationId xmlns:a16="http://schemas.microsoft.com/office/drawing/2014/main" xmlns="" id="{44CF4239-50CA-706E-6879-64B8585062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564163" y="3523198"/>
                <a:ext cx="253151" cy="253151"/>
              </a:xfrm>
              <a:prstGeom prst="rect">
                <a:avLst/>
              </a:prstGeom>
            </p:spPr>
          </p:pic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xmlns="" id="{22AA8EC8-A5D9-CD8B-C530-BEF2199572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267508" y="3518092"/>
                <a:ext cx="253151" cy="253151"/>
              </a:xfrm>
              <a:prstGeom prst="rect">
                <a:avLst/>
              </a:prstGeom>
            </p:spPr>
          </p:pic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xmlns="" id="{01E9153C-5944-D112-2E9E-4FADD40A24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9195" y="3518407"/>
                <a:ext cx="253151" cy="253151"/>
              </a:xfrm>
              <a:prstGeom prst="rect">
                <a:avLst/>
              </a:prstGeom>
            </p:spPr>
          </p:pic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xmlns="" id="{1F420348-0B45-166D-834C-5B61655453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731125" y="3513442"/>
                <a:ext cx="253151" cy="253151"/>
              </a:xfrm>
              <a:prstGeom prst="rect">
                <a:avLst/>
              </a:prstGeom>
            </p:spPr>
          </p:pic>
        </p:grpSp>
      </p:grpSp>
      <p:sp>
        <p:nvSpPr>
          <p:cNvPr id="38" name="Snip Single Corner Rectangle 37"/>
          <p:cNvSpPr/>
          <p:nvPr/>
        </p:nvSpPr>
        <p:spPr>
          <a:xfrm>
            <a:off x="368791" y="1523547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4656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000"/>
                                        <p:tgtEl>
                                          <p:spTgt spid="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800"/>
                            </p:stCondLst>
                            <p:childTnLst>
                              <p:par>
                                <p:cTn id="4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8" grpId="0"/>
      <p:bldP spid="46" grpId="0" uiExpand="1" build="p"/>
      <p:bldP spid="9" grpId="0" animBg="1"/>
      <p:bldP spid="3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D58AF1D-0A4B-2FE2-FDD8-168C623C50E3}"/>
              </a:ext>
            </a:extLst>
          </p:cNvPr>
          <p:cNvSpPr txBox="1"/>
          <p:nvPr/>
        </p:nvSpPr>
        <p:spPr>
          <a:xfrm>
            <a:off x="331777" y="192392"/>
            <a:ext cx="234717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>
              <a:buFont typeface="Wingdings" panose="05000000000000000000" pitchFamily="2" charset="2"/>
              <a:buChar char="Ø"/>
            </a:pPr>
            <a:r>
              <a:rPr lang="en-ID" sz="16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Pecahan</a:t>
            </a:r>
            <a:r>
              <a:rPr lang="en-ID" sz="16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Senilai</a:t>
            </a:r>
            <a:endParaRPr lang="en-ID" sz="16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xmlns="" id="{E8E9E042-F6CF-5A1B-1202-67057186E9B7}"/>
                  </a:ext>
                </a:extLst>
              </p:cNvPr>
              <p:cNvSpPr txBox="1"/>
              <p:nvPr/>
            </p:nvSpPr>
            <p:spPr>
              <a:xfrm>
                <a:off x="331777" y="517466"/>
                <a:ext cx="7666004" cy="6860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57175" indent="-257175">
                  <a:buFont typeface="+mj-lt"/>
                  <a:buAutoNum type="arabicPeriod"/>
                </a:pP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Pembilang dan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penyebut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dalam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suatu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pecahan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dalam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bentuk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dapat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dikalikan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bulat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 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yang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sama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tidak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nol.</a:t>
                </a:r>
                <a:endParaRPr lang="en-ID" sz="165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8E9E042-F6CF-5A1B-1202-67057186E9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777" y="517466"/>
                <a:ext cx="7666004" cy="686022"/>
              </a:xfrm>
              <a:prstGeom prst="rect">
                <a:avLst/>
              </a:prstGeom>
              <a:blipFill>
                <a:blip r:embed="rId2"/>
                <a:stretch>
                  <a:fillRect l="-318" r="-79" b="-10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xmlns="" id="{8B5CD42A-E0F5-A938-01DD-BFC3B1986DCC}"/>
                  </a:ext>
                </a:extLst>
              </p:cNvPr>
              <p:cNvSpPr/>
              <p:nvPr/>
            </p:nvSpPr>
            <p:spPr>
              <a:xfrm>
                <a:off x="3181227" y="1441714"/>
                <a:ext cx="1967102" cy="927920"/>
              </a:xfrm>
              <a:prstGeom prst="round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21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ID" sz="21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21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ID" sz="21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a:rPr lang="en-ID" sz="21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21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21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ID" sz="21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.</m:t>
                          </m:r>
                          <m:r>
                            <a:rPr lang="en-ID" sz="21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num>
                        <m:den>
                          <m:r>
                            <a:rPr lang="en-ID" sz="21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ID" sz="21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.</m:t>
                          </m:r>
                          <m:r>
                            <a:rPr lang="en-ID" sz="21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den>
                      </m:f>
                    </m:oMath>
                  </m:oMathPara>
                </a14:m>
                <a:endParaRPr lang="en-ID" sz="2100" i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endParaRPr lang="en-ID" sz="2100" dirty="0"/>
              </a:p>
            </p:txBody>
          </p:sp>
        </mc:Choice>
        <mc:Fallback xmlns=""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8B5CD42A-E0F5-A938-01DD-BFC3B1986DC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1227" y="1441714"/>
                <a:ext cx="1967102" cy="927920"/>
              </a:xfrm>
              <a:prstGeom prst="round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xmlns="" id="{294FA599-D12F-D7F8-2AA3-C024B3BC4BA9}"/>
                  </a:ext>
                </a:extLst>
              </p:cNvPr>
              <p:cNvSpPr/>
              <p:nvPr/>
            </p:nvSpPr>
            <p:spPr>
              <a:xfrm>
                <a:off x="3181228" y="3121655"/>
                <a:ext cx="1967102" cy="927920"/>
              </a:xfrm>
              <a:prstGeom prst="round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ID" sz="21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21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ID" sz="21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a:rPr lang="en-ID" sz="21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21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21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ID" sz="21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:</m:t>
                          </m:r>
                          <m:r>
                            <a:rPr lang="en-ID" sz="21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num>
                        <m:den>
                          <m:r>
                            <a:rPr lang="en-ID" sz="21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ID" sz="21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:</m:t>
                          </m:r>
                          <m:r>
                            <a:rPr lang="en-ID" sz="21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den>
                      </m:f>
                    </m:oMath>
                  </m:oMathPara>
                </a14:m>
                <a:endParaRPr lang="en-ID" sz="2100" dirty="0"/>
              </a:p>
            </p:txBody>
          </p:sp>
        </mc:Choice>
        <mc:Fallback xmlns=""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294FA599-D12F-D7F8-2AA3-C024B3BC4BA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1228" y="3121655"/>
                <a:ext cx="1967102" cy="927920"/>
              </a:xfrm>
              <a:prstGeom prst="round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411197" y="2419128"/>
                <a:ext cx="7666003" cy="6860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2.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Pembilang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penyebut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suatu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pecahan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dalam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bentuk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  <m:r>
                      <a:rPr lang="en-ID" sz="165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dapat dibagi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bulat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5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𝑞</m:t>
                    </m:r>
                    <m:r>
                      <a:rPr lang="en-ID" sz="165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≠0</m:t>
                    </m:r>
                    <m:r>
                      <a:rPr lang="en-US" sz="165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ID" sz="165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197" y="2419128"/>
                <a:ext cx="7666003" cy="686022"/>
              </a:xfrm>
              <a:prstGeom prst="rect">
                <a:avLst/>
              </a:prstGeom>
              <a:blipFill>
                <a:blip r:embed="rId11"/>
                <a:stretch>
                  <a:fillRect l="-477" b="-10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3182153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4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10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 build="p"/>
      <p:bldP spid="5" grpId="0" uiExpand="1" build="p" animBg="1"/>
      <p:bldP spid="9" grpId="0" animBg="1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xmlns="" id="{133B6097-5C84-39CC-4F2C-4E7AE24A0A92}"/>
                  </a:ext>
                </a:extLst>
              </p:cNvPr>
              <p:cNvSpPr txBox="1"/>
              <p:nvPr/>
            </p:nvSpPr>
            <p:spPr>
              <a:xfrm>
                <a:off x="425002" y="520519"/>
                <a:ext cx="6432998" cy="27370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Sederhanakan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pecahan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</a:p>
              <a:p>
                <a:r>
                  <a:rPr lang="en-ID" sz="165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 :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Untuk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menyederhanakan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pecahan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kita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membagi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pembilang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penyebut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sama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</a:p>
              <a:p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133B6097-5C84-39CC-4F2C-4E7AE24A0A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002" y="520519"/>
                <a:ext cx="6432998" cy="2737031"/>
              </a:xfrm>
              <a:prstGeom prst="rect">
                <a:avLst/>
              </a:prstGeom>
              <a:blipFill rotWithShape="1">
                <a:blip r:embed="rId2"/>
                <a:stretch>
                  <a:fillRect l="-5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Snip Single Corner Rectangle 14"/>
          <p:cNvSpPr/>
          <p:nvPr/>
        </p:nvSpPr>
        <p:spPr>
          <a:xfrm>
            <a:off x="521365" y="369898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981200" y="2009560"/>
                <a:ext cx="4572000" cy="245214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dirty="0" smtClean="0"/>
                  <a:t>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</a:rPr>
                          <m:t>72</m:t>
                        </m:r>
                      </m:den>
                    </m:f>
                    <m:r>
                      <a:rPr lang="en-ID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</a:rPr>
                          <m:t>8  :</m:t>
                        </m:r>
                        <m:r>
                          <a:rPr lang="en-US" i="1">
                            <a:latin typeface="Cambria Math"/>
                          </a:rPr>
                          <m:t> 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</a:rPr>
                          <m:t>72</m:t>
                        </m:r>
                        <m:r>
                          <a:rPr lang="en-US" i="1">
                            <a:latin typeface="Cambria Math"/>
                          </a:rPr>
                          <m:t> 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 :</m:t>
                        </m:r>
                        <m:r>
                          <a:rPr lang="en-US" i="1">
                            <a:latin typeface="Cambria Math"/>
                          </a:rPr>
                          <m:t> </m:t>
                        </m:r>
                        <m:r>
                          <a:rPr lang="en-ID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ID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en-ID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ID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  </a:t>
                </a:r>
                <a14:m>
                  <m:oMath xmlns:m="http://schemas.openxmlformats.org/officeDocument/2006/math">
                    <m:r>
                      <a:rPr lang="en-US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ID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</a:rPr>
                          <m:t>4  : 2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</a:rPr>
                          <m:t>36  : 2</m:t>
                        </m:r>
                      </m:den>
                    </m:f>
                    <m:r>
                      <a:rPr lang="en-ID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</a:rPr>
                          <m:t>18</m:t>
                        </m:r>
                      </m:den>
                    </m:f>
                  </m:oMath>
                </a14:m>
                <a:endParaRPr lang="en-ID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  </a:t>
                </a:r>
                <a14:m>
                  <m:oMath xmlns:m="http://schemas.openxmlformats.org/officeDocument/2006/math">
                    <m:r>
                      <a:rPr lang="en-US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ID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</a:rPr>
                          <m:t>2  : 2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</a:rPr>
                          <m:t>18  : 2</m:t>
                        </m:r>
                      </m:den>
                    </m:f>
                  </m:oMath>
                </a14:m>
                <a:endParaRPr lang="en-US" i="1" dirty="0">
                  <a:latin typeface="Cambria Math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ID" dirty="0"/>
                  <a:t> 	  </a:t>
                </a:r>
                <a14:m>
                  <m:oMath xmlns:m="http://schemas.openxmlformats.org/officeDocument/2006/math">
                    <m:r>
                      <a:rPr lang="en-ID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ID" i="1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1200" y="2009560"/>
                <a:ext cx="4572000" cy="245214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3109996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11179"/>
            <a:ext cx="4952999" cy="76103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xmlns="" id="{23269513-03DA-BA21-75E2-F9E9F2B96629}"/>
                  </a:ext>
                </a:extLst>
              </p:cNvPr>
              <p:cNvSpPr txBox="1"/>
              <p:nvPr/>
            </p:nvSpPr>
            <p:spPr>
              <a:xfrm>
                <a:off x="167080" y="1429540"/>
                <a:ext cx="7605320" cy="12184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Pilihlah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pecahan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nilainya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lebih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ID" sz="1650" i="1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ID" sz="1650" i="0">
                        <a:latin typeface="Cambria Math" panose="02040503050406030204" pitchFamily="18" charset="0"/>
                      </a:rPr>
                      <m:t>dan</m:t>
                    </m:r>
                    <m:r>
                      <a:rPr lang="en-ID" sz="1650" i="1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US" sz="1650" b="0" i="1" smtClean="0">
                        <a:latin typeface="Cambria Math"/>
                      </a:rPr>
                      <m:t>.</m:t>
                    </m:r>
                  </m:oMath>
                </a14:m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		</a:t>
                </a:r>
              </a:p>
              <a:p>
                <a:r>
                  <a:rPr lang="en-ID" sz="165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</a:t>
                </a:r>
                <a:r>
                  <a:rPr lang="en-ID" sz="165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Samakan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penyebut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kedua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pecahan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yaitu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23269513-03DA-BA21-75E2-F9E9F2B966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080" y="1429540"/>
                <a:ext cx="7605320" cy="1218410"/>
              </a:xfrm>
              <a:prstGeom prst="rect">
                <a:avLst/>
              </a:prstGeom>
              <a:blipFill rotWithShape="1">
                <a:blip r:embed="rId3"/>
                <a:stretch>
                  <a:fillRect l="-401" b="-60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F3A06EF-84AE-4710-B487-6A760CA38DD0}"/>
              </a:ext>
            </a:extLst>
          </p:cNvPr>
          <p:cNvSpPr txBox="1"/>
          <p:nvPr/>
        </p:nvSpPr>
        <p:spPr>
          <a:xfrm>
            <a:off x="202842" y="231821"/>
            <a:ext cx="51311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000" b="1" dirty="0" err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Membandingkan</a:t>
            </a:r>
            <a:r>
              <a:rPr lang="en-ID" sz="20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ID" sz="20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Bilangan</a:t>
            </a:r>
            <a:r>
              <a:rPr lang="en-ID" sz="2000" b="1" dirty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000" b="1" dirty="0" err="1" smtClean="0">
                <a:solidFill>
                  <a:srgbClr val="25406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Pecahan</a:t>
            </a:r>
            <a:endParaRPr lang="en-ID" sz="2000" b="1" dirty="0" smtClean="0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ED54C75C-FB49-2819-C9D4-7D209896A471}"/>
                  </a:ext>
                </a:extLst>
              </p:cNvPr>
              <p:cNvSpPr txBox="1"/>
              <p:nvPr/>
            </p:nvSpPr>
            <p:spPr>
              <a:xfrm>
                <a:off x="227303" y="3571017"/>
                <a:ext cx="5853449" cy="7105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Karena </a:t>
                </a:r>
                <a14:m>
                  <m:oMath xmlns:m="http://schemas.openxmlformats.org/officeDocument/2006/math">
                    <m:r>
                      <a:rPr lang="en-ID" sz="165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5 &gt; 4</m:t>
                    </m:r>
                  </m:oMath>
                </a14:m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  <m:r>
                      <a:rPr lang="en-ID" sz="165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&gt;</m:t>
                    </m:r>
                    <m:f>
                      <m:fPr>
                        <m:ctrlPr>
                          <a:rPr lang="en-ID" sz="165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6 </m:t>
                        </m:r>
                      </m:den>
                    </m:f>
                  </m:oMath>
                </a14:m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atau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  <m:r>
                      <a:rPr lang="en-ID" sz="165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&gt;</m:t>
                    </m:r>
                    <m:f>
                      <m:fPr>
                        <m:ctrlPr>
                          <a:rPr lang="en-ID" sz="165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3 </m:t>
                        </m:r>
                      </m:den>
                    </m:f>
                  </m:oMath>
                </a14:m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sz="165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D54C75C-FB49-2819-C9D4-7D209896A4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303" y="3571017"/>
                <a:ext cx="5853449" cy="710579"/>
              </a:xfrm>
              <a:prstGeom prst="rect">
                <a:avLst/>
              </a:prstGeom>
              <a:blipFill>
                <a:blip r:embed="rId6"/>
                <a:stretch>
                  <a:fillRect l="-6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Snip Single Corner Rectangle 11"/>
          <p:cNvSpPr/>
          <p:nvPr/>
        </p:nvSpPr>
        <p:spPr>
          <a:xfrm>
            <a:off x="198950" y="943444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3042170" y="2829629"/>
                <a:ext cx="1620957" cy="6127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ID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ID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ID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  <m:r>
                        <a:rPr lang="en-ID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ID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ID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×2</m:t>
                          </m:r>
                        </m:num>
                        <m:den>
                          <m:r>
                            <a:rPr lang="en-ID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×2</m:t>
                          </m:r>
                        </m:den>
                      </m:f>
                      <m:r>
                        <a:rPr lang="en-ID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ID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ID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ID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2170" y="2829629"/>
                <a:ext cx="1620957" cy="6127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735644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5" grpId="0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xmlns="" id="{1DC475AC-B29C-7E64-E78E-66BE03789263}"/>
                  </a:ext>
                </a:extLst>
              </p:cNvPr>
              <p:cNvSpPr txBox="1"/>
              <p:nvPr/>
            </p:nvSpPr>
            <p:spPr>
              <a:xfrm>
                <a:off x="243509" y="643965"/>
                <a:ext cx="7909891" cy="1324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pecahan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nilainya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antara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nol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satu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yaitu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pecahan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pembilangnya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merupakan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cacah</a:t>
                </a:r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yang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lebih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kecil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penyebutnya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Sebagai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contoh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pecahan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dapat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ditulis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sebagai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5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1+ </m:t>
                    </m:r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sz="1650" b="0" i="0" smtClean="0">
                        <a:latin typeface="Cambria Math"/>
                      </a:rPr>
                      <m:t>. </m:t>
                    </m:r>
                  </m:oMath>
                </a14:m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terakhir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kita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menuliskan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sebagai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50">
                        <a:latin typeface="Cambria Math" panose="02040503050406030204" pitchFamily="18" charset="0"/>
                      </a:rPr>
                      <m:t>1</m:t>
                    </m:r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1DC475AC-B29C-7E64-E78E-66BE037892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509" y="643965"/>
                <a:ext cx="7909891" cy="1324530"/>
              </a:xfrm>
              <a:prstGeom prst="rect">
                <a:avLst/>
              </a:prstGeom>
              <a:blipFill rotWithShape="1">
                <a:blip r:embed="rId2"/>
                <a:stretch>
                  <a:fillRect l="-462" t="-1382" r="-4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xmlns="" id="{8D60B0E1-F85C-EAE8-46FE-B557D17CF51A}"/>
                  </a:ext>
                </a:extLst>
              </p:cNvPr>
              <p:cNvSpPr txBox="1"/>
              <p:nvPr/>
            </p:nvSpPr>
            <p:spPr>
              <a:xfrm>
                <a:off x="159026" y="2118095"/>
                <a:ext cx="5934638" cy="14686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Tuliskan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dalam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bentuk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pecahan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campuran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34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5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</a:t>
                </a:r>
                <a:r>
                  <a:rPr lang="en-ID" sz="165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 </a:t>
                </a:r>
                <a14:m>
                  <m:oMath xmlns:m="http://schemas.openxmlformats.org/officeDocument/2006/math">
                    <m:r>
                      <a:rPr lang="en-ID" sz="165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34</m:t>
                    </m:r>
                  </m:oMath>
                </a14:m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dibagi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5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5</m:t>
                    </m:r>
                  </m:oMath>
                </a14:m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akan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memberikan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hasil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bagi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5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6</m:t>
                    </m:r>
                  </m:oMath>
                </a14:m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5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</m:oMath>
                </a14:m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sehingga</a:t>
                </a:r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D60B0E1-F85C-EAE8-46FE-B557D17CF5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026" y="2118095"/>
                <a:ext cx="5934638" cy="1468607"/>
              </a:xfrm>
              <a:prstGeom prst="rect">
                <a:avLst/>
              </a:prstGeom>
              <a:blipFill>
                <a:blip r:embed="rId3"/>
                <a:stretch>
                  <a:fillRect l="-6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4190DE2-6E0B-EF41-3B9F-51E1B7A1A7F9}"/>
              </a:ext>
            </a:extLst>
          </p:cNvPr>
          <p:cNvSpPr txBox="1"/>
          <p:nvPr/>
        </p:nvSpPr>
        <p:spPr>
          <a:xfrm>
            <a:off x="243509" y="200220"/>
            <a:ext cx="337622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Wingdings" panose="05000000000000000000" pitchFamily="2" charset="2"/>
              <a:buChar char="Ø"/>
            </a:pPr>
            <a:r>
              <a:rPr lang="en-ID" sz="165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Pecahan</a:t>
            </a:r>
            <a:r>
              <a:rPr lang="en-ID" sz="16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Campuran</a:t>
            </a:r>
            <a:endParaRPr lang="en-ID" sz="16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D" sz="1350" dirty="0"/>
          </a:p>
        </p:txBody>
      </p:sp>
      <p:sp>
        <p:nvSpPr>
          <p:cNvPr id="12" name="Snip Single Corner Rectangle 11"/>
          <p:cNvSpPr/>
          <p:nvPr/>
        </p:nvSpPr>
        <p:spPr>
          <a:xfrm>
            <a:off x="159026" y="2032890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3458478" y="3467718"/>
                <a:ext cx="1090363" cy="6127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ID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i="1">
                              <a:latin typeface="Cambria Math" panose="02040503050406030204" pitchFamily="18" charset="0"/>
                            </a:rPr>
                            <m:t>34</m:t>
                          </m:r>
                        </m:num>
                        <m:den>
                          <m:r>
                            <a:rPr lang="en-ID" i="1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ID" i="1">
                          <a:latin typeface="Cambria Math" panose="02040503050406030204" pitchFamily="18" charset="0"/>
                        </a:rPr>
                        <m:t>=6</m:t>
                      </m:r>
                      <m:f>
                        <m:fPr>
                          <m:ctrlPr>
                            <a:rPr lang="en-ID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i="1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ID" i="1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8478" y="3467718"/>
                <a:ext cx="1090363" cy="61279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49762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2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3" grpId="0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23" y="29179"/>
            <a:ext cx="4326077" cy="73805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xmlns="" id="{B6472523-8700-41F0-0432-B97F65261C5F}"/>
                  </a:ext>
                </a:extLst>
              </p:cNvPr>
              <p:cNvSpPr txBox="1"/>
              <p:nvPr/>
            </p:nvSpPr>
            <p:spPr>
              <a:xfrm>
                <a:off x="278125" y="1525800"/>
                <a:ext cx="3597460" cy="41637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D" sz="15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Hitunglah penjumlahan pecahan berikut.</a:t>
                </a:r>
                <a:endParaRPr lang="en-ID" sz="15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5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ID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5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ID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5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ID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			</a:t>
                </a:r>
                <a:r>
                  <a:rPr lang="en-ID" sz="15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ID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5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ID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5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11</m:t>
                        </m:r>
                      </m:den>
                    </m:f>
                  </m:oMath>
                </a14:m>
                <a:endParaRPr lang="en-ID" sz="15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5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</a:t>
                </a:r>
                <a:r>
                  <a:rPr lang="en-ID" sz="15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r>
                  <a:rPr lang="en-ID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a.  </a:t>
                </a:r>
                <a:r>
                  <a:rPr lang="en-ID" sz="15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5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ID" sz="150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ID" sz="15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ID" sz="15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15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2 + 1</m:t>
                        </m:r>
                      </m:num>
                      <m:den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ID" sz="15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5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</a:t>
                </a:r>
                <a14:m>
                  <m:oMath xmlns:m="http://schemas.openxmlformats.org/officeDocument/2006/math">
                    <m:r>
                      <a:rPr lang="en-US" sz="150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5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ID" sz="15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sz="1500" i="1">
                        <a:latin typeface="Cambria Math"/>
                      </a:rPr>
                      <m:t>=</m:t>
                    </m:r>
                    <m:r>
                      <a:rPr lang="en-ID" sz="1500" i="1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endParaRPr lang="en-ID" sz="15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sz="15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b. </a:t>
                </a:r>
                <a14:m>
                  <m:oMath xmlns:m="http://schemas.openxmlformats.org/officeDocument/2006/math">
                    <m:r>
                      <a:rPr lang="en-US" sz="1500" b="0" i="0" smtClean="0">
                        <a:latin typeface="Cambria Math"/>
                      </a:rPr>
                      <m:t>       </m:t>
                    </m:r>
                    <m:f>
                      <m:fPr>
                        <m:ctrlPr>
                          <a:rPr lang="en-ID" sz="15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ID" sz="150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ID" sz="15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11</m:t>
                        </m:r>
                      </m:den>
                    </m:f>
                    <m:r>
                      <a:rPr lang="en-ID" sz="15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ID" sz="1500" i="1" smtClean="0"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ID" sz="15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ID" sz="1500" i="1">
                                <a:latin typeface="Cambria Math" panose="02040503050406030204" pitchFamily="18" charset="0"/>
                              </a:rPr>
                              <m:t>5 × 11</m:t>
                            </m:r>
                          </m:num>
                          <m:den>
                            <m:r>
                              <a:rPr lang="en-ID" sz="1500" i="1">
                                <a:latin typeface="Cambria Math" panose="02040503050406030204" pitchFamily="18" charset="0"/>
                              </a:rPr>
                              <m:t>6 × 11</m:t>
                            </m:r>
                          </m:den>
                        </m:f>
                      </m:e>
                    </m:d>
                    <m:r>
                      <a:rPr lang="en-ID" sz="150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ID" sz="15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11</m:t>
                        </m:r>
                      </m:den>
                    </m:f>
                  </m:oMath>
                </a14:m>
                <a:endParaRPr lang="en-ID" sz="15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02406"/>
                <a:r>
                  <a:rPr lang="en-ID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	  </a:t>
                </a:r>
              </a:p>
              <a:p>
                <a:pPr marL="1883569"/>
                <a:r>
                  <a:rPr lang="en-ID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5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ID" sz="15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55</m:t>
                        </m:r>
                      </m:num>
                      <m:den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66</m:t>
                        </m:r>
                      </m:den>
                    </m:f>
                    <m:r>
                      <a:rPr lang="en-ID" sz="150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ID" sz="15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42</m:t>
                        </m:r>
                      </m:num>
                      <m:den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66</m:t>
                        </m:r>
                      </m:den>
                    </m:f>
                  </m:oMath>
                </a14:m>
                <a:endParaRPr lang="en-ID" sz="15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02406"/>
                <a:r>
                  <a:rPr lang="en-ID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	  </a:t>
                </a:r>
              </a:p>
              <a:p>
                <a:pPr marL="1883569"/>
                <a:r>
                  <a:rPr lang="en-ID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5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ID" sz="15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55</m:t>
                        </m:r>
                        <m:r>
                          <a:rPr lang="en-US" sz="15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15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42</m:t>
                        </m:r>
                      </m:num>
                      <m:den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66</m:t>
                        </m:r>
                      </m:den>
                    </m:f>
                    <m:r>
                      <a:rPr lang="en-ID" sz="15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15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97</m:t>
                        </m:r>
                      </m:num>
                      <m:den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66</m:t>
                        </m:r>
                      </m:den>
                    </m:f>
                  </m:oMath>
                </a14:m>
                <a:endParaRPr lang="en-ID" sz="15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sz="15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sz="15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sz="15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sz="15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B6472523-8700-41F0-0432-B97F65261C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125" y="1525800"/>
                <a:ext cx="3597460" cy="4163769"/>
              </a:xfrm>
              <a:prstGeom prst="rect">
                <a:avLst/>
              </a:prstGeom>
              <a:blipFill>
                <a:blip r:embed="rId5"/>
                <a:stretch>
                  <a:fillRect l="-678" t="-2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9C8E183-30AF-8E6C-A3F7-271F7A96C800}"/>
              </a:ext>
            </a:extLst>
          </p:cNvPr>
          <p:cNvSpPr txBox="1"/>
          <p:nvPr/>
        </p:nvSpPr>
        <p:spPr>
          <a:xfrm>
            <a:off x="457200" y="221218"/>
            <a:ext cx="4179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1.6 </a:t>
            </a:r>
            <a:r>
              <a:rPr lang="en-ID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Operasi</a:t>
            </a:r>
            <a:r>
              <a:rPr lang="en-ID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Hitung</a:t>
            </a:r>
            <a:r>
              <a:rPr lang="en-ID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pada</a:t>
            </a:r>
            <a:r>
              <a:rPr lang="en-ID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Pecahan</a:t>
            </a:r>
            <a:r>
              <a:rPr lang="en-ID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5" name="Connector: Elbow 4">
            <a:extLst>
              <a:ext uri="{FF2B5EF4-FFF2-40B4-BE49-F238E27FC236}">
                <a16:creationId xmlns:a16="http://schemas.microsoft.com/office/drawing/2014/main" xmlns="" id="{60AAA90D-32FF-827A-66BB-8E6FAB321AA7}"/>
              </a:ext>
            </a:extLst>
          </p:cNvPr>
          <p:cNvCxnSpPr>
            <a:cxnSpLocks/>
          </p:cNvCxnSpPr>
          <p:nvPr/>
        </p:nvCxnSpPr>
        <p:spPr>
          <a:xfrm>
            <a:off x="3496280" y="3932753"/>
            <a:ext cx="1326561" cy="273710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ADD88EC0-3DAC-4B16-2522-9D16BFCC4F4C}"/>
              </a:ext>
            </a:extLst>
          </p:cNvPr>
          <p:cNvSpPr/>
          <p:nvPr/>
        </p:nvSpPr>
        <p:spPr>
          <a:xfrm>
            <a:off x="4987841" y="3780284"/>
            <a:ext cx="1468806" cy="84028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KPK </a:t>
            </a:r>
            <a:r>
              <a:rPr lang="en-ID" sz="1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ID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 dan 11 </a:t>
            </a:r>
            <a:r>
              <a:rPr lang="en-ID" sz="1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8726CC32-EC32-4EF0-19EA-4CDD9251DFD2}"/>
              </a:ext>
            </a:extLst>
          </p:cNvPr>
          <p:cNvSpPr txBox="1"/>
          <p:nvPr/>
        </p:nvSpPr>
        <p:spPr>
          <a:xfrm>
            <a:off x="278124" y="767230"/>
            <a:ext cx="249405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>
              <a:buFont typeface="Wingdings" panose="05000000000000000000" pitchFamily="2" charset="2"/>
              <a:buChar char="Ø"/>
            </a:pPr>
            <a:r>
              <a:rPr lang="en-ID" sz="16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Penjumlahan</a:t>
            </a:r>
            <a:r>
              <a:rPr lang="en-ID" sz="16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Pecahan</a:t>
            </a:r>
            <a:endParaRPr lang="en-ID" sz="16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nip Single Corner Rectangle 12"/>
          <p:cNvSpPr/>
          <p:nvPr/>
        </p:nvSpPr>
        <p:spPr>
          <a:xfrm>
            <a:off x="278124" y="1132560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01670" y="-1008974"/>
            <a:ext cx="4961078" cy="718523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4648708"/>
            <a:ext cx="9144000" cy="47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0130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3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6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6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6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6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6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6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6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6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6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26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6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10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6" grpId="0" animBg="1"/>
      <p:bldP spid="12" grpId="0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3D827B53-0451-1CF9-13E4-CAE131D08619}"/>
              </a:ext>
            </a:extLst>
          </p:cNvPr>
          <p:cNvSpPr txBox="1"/>
          <p:nvPr/>
        </p:nvSpPr>
        <p:spPr>
          <a:xfrm>
            <a:off x="415979" y="122639"/>
            <a:ext cx="245279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>
              <a:buFont typeface="Wingdings" panose="05000000000000000000" pitchFamily="2" charset="2"/>
              <a:buChar char="Ø"/>
            </a:pPr>
            <a:r>
              <a:rPr lang="en-ID" sz="16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Pengurangan</a:t>
            </a:r>
            <a:r>
              <a:rPr lang="en-ID" sz="16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Pecahan</a:t>
            </a:r>
            <a:endParaRPr lang="en-ID" sz="16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D" sz="165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xmlns="" id="{72CF8E5E-E7E6-3CCE-BA38-147A8BD8A8AF}"/>
                  </a:ext>
                </a:extLst>
              </p:cNvPr>
              <p:cNvSpPr txBox="1"/>
              <p:nvPr/>
            </p:nvSpPr>
            <p:spPr>
              <a:xfrm>
                <a:off x="602994" y="1014874"/>
                <a:ext cx="4426206" cy="29043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Hitunglah operasi pecahan berikut</a:t>
                </a:r>
                <a:r>
                  <a:rPr lang="en-ID" sz="1600" dirty="0" smtClean="0"/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ID" sz="1600" dirty="0"/>
                  <a:t>.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en-ID" sz="160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ID" sz="16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en-ID" sz="1600" i="1">
                        <a:latin typeface="Cambria Math" panose="02040503050406030204" pitchFamily="18" charset="0"/>
                      </a:rPr>
                      <m:t>− </m:t>
                    </m:r>
                    <m:f>
                      <m:fPr>
                        <m:ctrlPr>
                          <a:rPr lang="en-ID" sz="16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ID" sz="1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</a:t>
                </a:r>
                <a:r>
                  <a:rPr lang="en-ID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>
                  <a:lnSpc>
                    <a:spcPct val="150000"/>
                  </a:lnSpc>
                  <a:tabLst>
                    <a:tab pos="519113" algn="l"/>
                  </a:tabLst>
                </a:pP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en-ID" sz="1600" i="1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ID" sz="16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en-US" sz="16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ID" sz="16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US" sz="1600" i="1">
                            <a:latin typeface="Cambria Math"/>
                          </a:rPr>
                          <m:t> </m:t>
                        </m:r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1600" i="1">
                            <a:latin typeface="Cambria Math"/>
                          </a:rPr>
                          <m:t> </m:t>
                        </m:r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ID" sz="16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2CF8E5E-E7E6-3CCE-BA38-147A8BD8A8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994" y="1014874"/>
                <a:ext cx="4426206" cy="2904321"/>
              </a:xfrm>
              <a:prstGeom prst="rect">
                <a:avLst/>
              </a:prstGeom>
              <a:blipFill>
                <a:blip r:embed="rId3"/>
                <a:stretch>
                  <a:fillRect l="-8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873D1F89-F2E9-5ADA-632D-BBA6C80ED334}"/>
                  </a:ext>
                </a:extLst>
              </p:cNvPr>
              <p:cNvSpPr txBox="1"/>
              <p:nvPr/>
            </p:nvSpPr>
            <p:spPr>
              <a:xfrm>
                <a:off x="3264986" y="2572972"/>
                <a:ext cx="2115355" cy="2205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en-ID" sz="1600" i="1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ID" sz="16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ID" sz="16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16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1600" i="1">
                            <a:latin typeface="Cambria Math"/>
                          </a:rPr>
                          <m:t> </m:t>
                        </m:r>
                        <m:r>
                          <a:rPr lang="en-ID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sz="1600" i="1">
                            <a:latin typeface="Cambria Math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a:rPr lang="en-US" sz="1600" i="1">
                            <a:latin typeface="Cambria Math"/>
                          </a:rPr>
                          <m:t> </m:t>
                        </m:r>
                        <m:r>
                          <a:rPr lang="en-ID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sz="1600" i="1">
                            <a:latin typeface="Cambria Math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ID" sz="1600" i="1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ID" sz="16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1600" i="1">
                            <a:latin typeface="Cambria Math"/>
                          </a:rPr>
                          <m:t> </m:t>
                        </m:r>
                        <m:r>
                          <a:rPr lang="en-ID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sz="1600" i="1">
                            <a:latin typeface="Cambria Math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US" sz="1600" i="1">
                            <a:latin typeface="Cambria Math"/>
                          </a:rPr>
                          <m:t> </m:t>
                        </m:r>
                        <m:r>
                          <a:rPr lang="en-ID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sz="1600" i="1">
                            <a:latin typeface="Cambria Math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608410">
                  <a:lnSpc>
                    <a:spcPct val="150000"/>
                  </a:lnSpc>
                </a:pP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15</m:t>
                        </m:r>
                      </m:num>
                      <m:den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35</m:t>
                        </m:r>
                      </m:den>
                    </m:f>
                    <m:r>
                      <a:rPr lang="en-ID" sz="1600" i="1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ID" sz="16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14</m:t>
                        </m:r>
                      </m:num>
                      <m:den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35</m:t>
                        </m:r>
                      </m:den>
                    </m:f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608410">
                  <a:lnSpc>
                    <a:spcPct val="150000"/>
                  </a:lnSpc>
                </a:pP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15</m:t>
                        </m:r>
                        <m:r>
                          <a:rPr lang="en-US" sz="1600" i="1">
                            <a:latin typeface="Cambria Math"/>
                          </a:rPr>
                          <m:t> </m:t>
                        </m:r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1600" i="1">
                            <a:latin typeface="Cambria Math"/>
                          </a:rPr>
                          <m:t> </m:t>
                        </m:r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14</m:t>
                        </m:r>
                      </m:num>
                      <m:den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35</m:t>
                        </m:r>
                      </m:den>
                    </m:f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608410">
                  <a:lnSpc>
                    <a:spcPct val="150000"/>
                  </a:lnSpc>
                </a:pP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35</m:t>
                        </m:r>
                      </m:den>
                    </m:f>
                  </m:oMath>
                </a14:m>
                <a:endParaRPr lang="en-ID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73D1F89-F2E9-5ADA-632D-BBA6C80ED3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4986" y="2572972"/>
                <a:ext cx="2115355" cy="220579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xmlns="" id="{275FD274-4126-7774-F6BD-F07749A4C0DB}"/>
              </a:ext>
            </a:extLst>
          </p:cNvPr>
          <p:cNvCxnSpPr>
            <a:cxnSpLocks/>
          </p:cNvCxnSpPr>
          <p:nvPr/>
        </p:nvCxnSpPr>
        <p:spPr>
          <a:xfrm>
            <a:off x="4959960" y="3429489"/>
            <a:ext cx="840765" cy="294398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xmlns="" id="{B2E96831-D8FC-4C7B-6700-842EDE497EA3}"/>
              </a:ext>
            </a:extLst>
          </p:cNvPr>
          <p:cNvSpPr/>
          <p:nvPr/>
        </p:nvSpPr>
        <p:spPr>
          <a:xfrm>
            <a:off x="5889455" y="3334291"/>
            <a:ext cx="1546578" cy="77919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KPK </a:t>
            </a:r>
            <a:r>
              <a:rPr lang="en-ID" sz="13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ID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dan 7 </a:t>
            </a:r>
            <a:r>
              <a:rPr lang="en-ID" sz="13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35</a:t>
            </a:r>
          </a:p>
        </p:txBody>
      </p:sp>
      <p:sp>
        <p:nvSpPr>
          <p:cNvPr id="15" name="Snip Single Corner Rectangle 14"/>
          <p:cNvSpPr/>
          <p:nvPr/>
        </p:nvSpPr>
        <p:spPr>
          <a:xfrm>
            <a:off x="533400" y="681968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159616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8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43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8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3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400"/>
                            </p:stCondLst>
                            <p:childTnLst>
                              <p:par>
                                <p:cTn id="56" presetID="2" presetClass="entr" presetSubtype="1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 build="p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42" b="93970" l="7864" r="97982">
                        <a14:foregroundMark x1="24287" y1="52597" x2="24287" y2="52597"/>
                        <a14:foregroundMark x1="13083" y1="37662" x2="13083" y2="37662"/>
                        <a14:foregroundMark x1="41127" y1="71707" x2="41127" y2="71707"/>
                        <a14:foregroundMark x1="43354" y1="78479" x2="43354" y2="78479"/>
                        <a14:foregroundMark x1="45094" y1="81447" x2="45094" y2="81447"/>
                        <a14:foregroundMark x1="51914" y1="79685" x2="53027" y2="78664"/>
                        <a14:foregroundMark x1="59916" y1="72542" x2="59916" y2="72542"/>
                        <a14:foregroundMark x1="13083" y1="37848" x2="13083" y2="37848"/>
                        <a14:foregroundMark x1="20320" y1="48609" x2="20320" y2="48609"/>
                        <a14:foregroundMark x1="25678" y1="55102" x2="25678" y2="55102"/>
                        <a14:foregroundMark x1="29506" y1="61874" x2="45233" y2="81633"/>
                        <a14:foregroundMark x1="12874" y1="37848" x2="12874" y2="37848"/>
                        <a14:foregroundMark x1="7864" y1="37662" x2="7864" y2="37662"/>
                        <a14:foregroundMark x1="8142" y1="37848" x2="45929" y2="90909"/>
                        <a14:foregroundMark x1="9116" y1="38683" x2="46973" y2="94063"/>
                        <a14:foregroundMark x1="83786" y1="32746" x2="83786" y2="32746"/>
                        <a14:foregroundMark x1="83925" y1="31911" x2="95964" y2="42672"/>
                        <a14:foregroundMark x1="67084" y1="74212" x2="96103" y2="449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844" y="781459"/>
            <a:ext cx="5971044" cy="447828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279009" y="684081"/>
            <a:ext cx="5316097" cy="744669"/>
            <a:chOff x="517437" y="545950"/>
            <a:chExt cx="3462226" cy="588958"/>
          </a:xfrm>
        </p:grpSpPr>
        <p:grpSp>
          <p:nvGrpSpPr>
            <p:cNvPr id="16" name="Group 15"/>
            <p:cNvGrpSpPr/>
            <p:nvPr/>
          </p:nvGrpSpPr>
          <p:grpSpPr>
            <a:xfrm>
              <a:off x="517437" y="545950"/>
              <a:ext cx="3462226" cy="588958"/>
              <a:chOff x="517437" y="545950"/>
              <a:chExt cx="3462226" cy="58895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" name="Rectangle 17"/>
              <p:cNvSpPr/>
              <p:nvPr/>
            </p:nvSpPr>
            <p:spPr>
              <a:xfrm>
                <a:off x="1388494" y="545950"/>
                <a:ext cx="1676714" cy="58895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517437" y="654129"/>
                <a:ext cx="3462226" cy="413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b="1" spc="50" dirty="0" smtClean="0"/>
                  <a:t>BILANGAN</a:t>
                </a:r>
                <a:endParaRPr lang="en-GB" sz="2800" b="1" spc="50" dirty="0"/>
              </a:p>
            </p:txBody>
          </p:sp>
        </p:grpSp>
        <p:sp>
          <p:nvSpPr>
            <p:cNvPr id="17" name="Rectangle 16"/>
            <p:cNvSpPr/>
            <p:nvPr/>
          </p:nvSpPr>
          <p:spPr>
            <a:xfrm>
              <a:off x="3046232" y="555898"/>
              <a:ext cx="37951" cy="579010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83492" y="266213"/>
            <a:ext cx="1798411" cy="817329"/>
            <a:chOff x="55507" y="128083"/>
            <a:chExt cx="1798411" cy="817329"/>
          </a:xfrm>
        </p:grpSpPr>
        <p:sp>
          <p:nvSpPr>
            <p:cNvPr id="21" name="Rectangle 20"/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92234" y="128083"/>
              <a:ext cx="10456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pc="50" dirty="0" smtClean="0">
                  <a:solidFill>
                    <a:schemeClr val="bg1">
                      <a:lumMod val="95000"/>
                    </a:schemeClr>
                  </a:solidFill>
                </a:rPr>
                <a:t>BAB 1 </a:t>
              </a:r>
              <a:endParaRPr lang="id-ID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616478" y="167758"/>
            <a:ext cx="505711" cy="1260992"/>
            <a:chOff x="1388493" y="29628"/>
            <a:chExt cx="505711" cy="1260992"/>
          </a:xfrm>
        </p:grpSpPr>
        <p:sp>
          <p:nvSpPr>
            <p:cNvPr id="27" name="Rectangle 26"/>
            <p:cNvSpPr/>
            <p:nvPr/>
          </p:nvSpPr>
          <p:spPr>
            <a:xfrm>
              <a:off x="1388493" y="537122"/>
              <a:ext cx="59922" cy="753498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784876" y="104439"/>
              <a:ext cx="69041" cy="440980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7" name="Oval 36"/>
            <p:cNvSpPr/>
            <p:nvPr/>
          </p:nvSpPr>
          <p:spPr>
            <a:xfrm>
              <a:off x="1744587" y="29628"/>
              <a:ext cx="149617" cy="149617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8" name="Rectangle 37"/>
            <p:cNvSpPr/>
            <p:nvPr/>
          </p:nvSpPr>
          <p:spPr>
            <a:xfrm rot="16200000">
              <a:off x="1587369" y="340315"/>
              <a:ext cx="69041" cy="46405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24" name="Rectangle 23"/>
          <p:cNvSpPr/>
          <p:nvPr/>
        </p:nvSpPr>
        <p:spPr>
          <a:xfrm>
            <a:off x="5454044" y="4556482"/>
            <a:ext cx="1983556" cy="22313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Sumber gambar: Shutterstock.com</a:t>
            </a:r>
            <a:endParaRPr lang="id-ID" sz="1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853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0973FF9-149C-037D-7084-D7FEBC68D333}"/>
              </a:ext>
            </a:extLst>
          </p:cNvPr>
          <p:cNvSpPr txBox="1"/>
          <p:nvPr/>
        </p:nvSpPr>
        <p:spPr>
          <a:xfrm>
            <a:off x="469884" y="328411"/>
            <a:ext cx="6688171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>
              <a:buFont typeface="Wingdings" panose="05000000000000000000" pitchFamily="2" charset="2"/>
              <a:buChar char="Ø"/>
            </a:pPr>
            <a:r>
              <a:rPr lang="en-ID" sz="16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Operasi</a:t>
            </a:r>
            <a:r>
              <a:rPr lang="en-ID" sz="16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Perkalian</a:t>
            </a:r>
            <a:endParaRPr lang="en-ID" sz="16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D" sz="1350" dirty="0"/>
          </a:p>
          <a:p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Pembilang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Penyebut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hasil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kali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pecahan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masing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ID" sz="16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masing</a:t>
            </a:r>
            <a:r>
              <a:rPr lang="en-ID" sz="16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diperoleh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perkalian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kedua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bilangan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pembilang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penyebut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ID" sz="1350" dirty="0"/>
          </a:p>
          <a:p>
            <a:endParaRPr lang="en-ID" sz="1350" dirty="0"/>
          </a:p>
          <a:p>
            <a:endParaRPr lang="en-ID" sz="1350" dirty="0"/>
          </a:p>
          <a:p>
            <a:endParaRPr lang="en-ID" sz="135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5C62BDDC-7111-7A9A-A8A5-A4861B942E32}"/>
                  </a:ext>
                </a:extLst>
              </p:cNvPr>
              <p:cNvSpPr txBox="1"/>
              <p:nvPr/>
            </p:nvSpPr>
            <p:spPr>
              <a:xfrm>
                <a:off x="762000" y="1938036"/>
                <a:ext cx="5138670" cy="2557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menggunakan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gambar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hitunglah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ID" sz="165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ID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ID" sz="13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	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ID" sz="165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sz="13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5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</a:t>
                </a:r>
                <a:r>
                  <a:rPr lang="en-ID" sz="165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r>
                  <a:rPr lang="en-ID" sz="1650" dirty="0">
                    <a:latin typeface="Times New Roman" pitchFamily="18" charset="0"/>
                    <a:cs typeface="Times New Roman" pitchFamily="18" charset="0"/>
                  </a:rPr>
                  <a:t>a.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ID" sz="165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ID" sz="165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ID" sz="1650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1 × 1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3 × 4</m:t>
                        </m:r>
                      </m:den>
                    </m:f>
                    <m:r>
                      <a:rPr lang="en-ID" sz="165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endParaRPr lang="en-ID" sz="1650" dirty="0">
                  <a:latin typeface="Times New Roman" panose="02020603050405020304" pitchFamily="18" charset="0"/>
                </a:endParaRPr>
              </a:p>
              <a:p>
                <a:endParaRPr lang="en-ID" sz="1650" dirty="0">
                  <a:latin typeface="Times New Roman" panose="02020603050405020304" pitchFamily="18" charset="0"/>
                </a:endParaRPr>
              </a:p>
              <a:p>
                <a:r>
                  <a:rPr lang="en-ID" sz="1650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ID" sz="1650" dirty="0"/>
                  <a:t>.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ID" sz="165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ID" sz="165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ID" sz="1650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3 × </m:t>
                        </m:r>
                        <m:r>
                          <a:rPr lang="en-ID" sz="165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4 × </m:t>
                        </m:r>
                        <m:r>
                          <a:rPr lang="en-ID" sz="165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ID" sz="165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  <m:r>
                      <a:rPr lang="en-ID" sz="165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165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sz="13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sz="13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5C62BDDC-7111-7A9A-A8A5-A4861B942E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1938036"/>
                <a:ext cx="5138670" cy="2557880"/>
              </a:xfrm>
              <a:prstGeom prst="rect">
                <a:avLst/>
              </a:prstGeom>
              <a:blipFill>
                <a:blip r:embed="rId4"/>
                <a:stretch>
                  <a:fillRect l="-712" t="-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Snip Single Corner Rectangle 8"/>
          <p:cNvSpPr/>
          <p:nvPr/>
        </p:nvSpPr>
        <p:spPr>
          <a:xfrm>
            <a:off x="609600" y="1553044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1670" y="-1008974"/>
            <a:ext cx="4961078" cy="71852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4668051"/>
            <a:ext cx="9219444" cy="47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3210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xmlns="" id="{E094A8F4-79B4-9B57-B3C9-CCC0E6051AB2}"/>
                  </a:ext>
                </a:extLst>
              </p:cNvPr>
              <p:cNvSpPr txBox="1"/>
              <p:nvPr/>
            </p:nvSpPr>
            <p:spPr>
              <a:xfrm>
                <a:off x="183659" y="356853"/>
                <a:ext cx="8361168" cy="25860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57175" indent="-257175">
                  <a:buFont typeface="Wingdings" panose="05000000000000000000" pitchFamily="2" charset="2"/>
                  <a:buChar char="Ø"/>
                </a:pPr>
                <a:r>
                  <a:rPr lang="en-ID" sz="165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Operasi</a:t>
                </a:r>
                <a:r>
                  <a:rPr lang="en-ID" sz="165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Pembagian</a:t>
                </a:r>
                <a:endParaRPr lang="en-ID" sz="165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Operasi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pembagian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merupakan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lawan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perkalian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hasil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  <m:r>
                      <a:rPr lang="en-ID" sz="1650" i="1">
                        <a:latin typeface="Cambria Math" panose="02040503050406030204" pitchFamily="18" charset="0"/>
                      </a:rPr>
                      <m:t> :</m:t>
                    </m:r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𝑑</m:t>
                        </m:r>
                      </m:den>
                    </m:f>
                    <m:r>
                      <a:rPr lang="en-ID" sz="1650">
                        <a:latin typeface="Cambria Math" panose="02040503050406030204" pitchFamily="18" charset="0"/>
                      </a:rPr>
                      <m:t>=</m:t>
                    </m:r>
                    <m:r>
                      <a:rPr lang="en-ID" sz="1650" i="1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artinya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  <m:r>
                      <a:rPr lang="en-ID" sz="165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ID" sz="1650" i="1"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ID" sz="1650" i="1">
                        <a:latin typeface="Cambria Math" panose="02040503050406030204" pitchFamily="18" charset="0"/>
                      </a:rPr>
                      <m:t> ×</m:t>
                    </m:r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1650" b="0" i="1" smtClean="0">
                            <a:latin typeface="Cambria Math"/>
                          </a:rPr>
                          <m:t>𝑐</m:t>
                        </m:r>
                      </m:num>
                      <m:den>
                        <m:r>
                          <a:rPr lang="en-US" sz="1650" b="0" i="1" smtClean="0">
                            <a:latin typeface="Cambria Math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pPr>
                  <a:lnSpc>
                    <a:spcPct val="150000"/>
                  </a:lnSpc>
                </a:pP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ID" sz="165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engan</a:t>
                </a:r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mengalikan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𝑑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pada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kedua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ruas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diperoleh</a:t>
                </a:r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E094A8F4-79B4-9B57-B3C9-CCC0E6051A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659" y="356853"/>
                <a:ext cx="8361168" cy="2586093"/>
              </a:xfrm>
              <a:prstGeom prst="rect">
                <a:avLst/>
              </a:prstGeom>
              <a:blipFill rotWithShape="1">
                <a:blip r:embed="rId4"/>
                <a:stretch>
                  <a:fillRect l="-364" t="-7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: Rounded Corners 2">
                <a:extLst>
                  <a:ext uri="{FF2B5EF4-FFF2-40B4-BE49-F238E27FC236}">
                    <a16:creationId xmlns:a16="http://schemas.microsoft.com/office/drawing/2014/main" xmlns="" id="{7BD5E730-CCC4-F793-49D2-142E59CF8334}"/>
                  </a:ext>
                </a:extLst>
              </p:cNvPr>
              <p:cNvSpPr/>
              <p:nvPr/>
            </p:nvSpPr>
            <p:spPr>
              <a:xfrm>
                <a:off x="2962275" y="3380052"/>
                <a:ext cx="1962150" cy="877124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ID" sz="165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16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ID" sz="16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a:rPr lang="en-ID" sz="165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  <m:f>
                        <m:fPr>
                          <m:ctrlPr>
                            <a:rPr lang="en-ID" sz="165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16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num>
                        <m:den>
                          <m:r>
                            <a:rPr lang="en-ID" sz="16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den>
                      </m:f>
                      <m:r>
                        <a:rPr lang="en-ID" sz="165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165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16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ID" sz="16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a:rPr lang="en-ID" sz="165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ID" sz="165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16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ID" sz="16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den>
                      </m:f>
                    </m:oMath>
                  </m:oMathPara>
                </a14:m>
                <a:endParaRPr lang="en-ID" sz="165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Rectangle: Rounded Corners 2">
                <a:extLst>
                  <a:ext uri="{FF2B5EF4-FFF2-40B4-BE49-F238E27FC236}">
                    <a16:creationId xmlns:a16="http://schemas.microsoft.com/office/drawing/2014/main" id="{7BD5E730-CCC4-F793-49D2-142E59CF833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2275" y="3380052"/>
                <a:ext cx="1962150" cy="877124"/>
              </a:xfrm>
              <a:prstGeom prst="roundRect">
                <a:avLst/>
              </a:prstGeom>
              <a:blipFill>
                <a:blip r:embed="rId8"/>
                <a:stretch>
                  <a:fillRect/>
                </a:stretch>
              </a:blip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: Rounded Corners 2">
                <a:extLst>
                  <a:ext uri="{FF2B5EF4-FFF2-40B4-BE49-F238E27FC236}">
                    <a16:creationId xmlns:a16="http://schemas.microsoft.com/office/drawing/2014/main" xmlns="" id="{7BD5E730-CCC4-F793-49D2-142E59CF8334}"/>
                  </a:ext>
                </a:extLst>
              </p:cNvPr>
              <p:cNvSpPr/>
              <p:nvPr/>
            </p:nvSpPr>
            <p:spPr>
              <a:xfrm>
                <a:off x="2703329" y="2190750"/>
                <a:ext cx="2859271" cy="752197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ID" sz="165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16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ID" sz="16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m:rPr>
                          <m:nor/>
                        </m:rPr>
                        <a:rPr lang="en-ID" sz="1650" dirty="0">
                          <a:solidFill>
                            <a:schemeClr val="tx1"/>
                          </a:solidFill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ID" sz="165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 </m:t>
                      </m:r>
                      <m:f>
                        <m:fPr>
                          <m:ctrlPr>
                            <a:rPr lang="en-ID" sz="165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16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ID" sz="16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den>
                      </m:f>
                      <m:r>
                        <a:rPr lang="en-ID" sz="165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ID" sz="165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ID" sz="165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ID" sz="165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16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num>
                        <m:den>
                          <m:r>
                            <a:rPr lang="en-ID" sz="16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den>
                      </m:f>
                      <m:r>
                        <a:rPr lang="en-ID" sz="165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ID" sz="165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16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ID" sz="16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den>
                      </m:f>
                      <m:r>
                        <a:rPr lang="en-ID" sz="165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ID" sz="165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𝑝</m:t>
                      </m:r>
                    </m:oMath>
                  </m:oMathPara>
                </a14:m>
                <a:endParaRPr lang="en-ID" sz="1650" i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Rectangle: Rounded Corners 2">
                <a:extLst>
                  <a:ext uri="{FF2B5EF4-FFF2-40B4-BE49-F238E27FC236}">
                    <a16:creationId xmlns:a16="http://schemas.microsoft.com/office/drawing/2014/main" id="{7BD5E730-CCC4-F793-49D2-142E59CF833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3329" y="2190750"/>
                <a:ext cx="2859271" cy="752197"/>
              </a:xfrm>
              <a:prstGeom prst="round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/>
          <p:cNvSpPr/>
          <p:nvPr/>
        </p:nvSpPr>
        <p:spPr>
          <a:xfrm>
            <a:off x="202583" y="3005454"/>
            <a:ext cx="22525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ID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engan</a:t>
            </a:r>
            <a:r>
              <a:rPr lang="en-ID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demikian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didapat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43948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500"/>
                            </p:stCondLst>
                            <p:childTnLst>
                              <p:par>
                                <p:cTn id="2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3" grpId="0" animBg="1"/>
      <p:bldP spid="9" grpId="0" animBg="1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23" y="29179"/>
            <a:ext cx="4326077" cy="73805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B974DCD-FE2A-B47D-379C-068E0E7F09C7}"/>
              </a:ext>
            </a:extLst>
          </p:cNvPr>
          <p:cNvSpPr txBox="1"/>
          <p:nvPr/>
        </p:nvSpPr>
        <p:spPr>
          <a:xfrm>
            <a:off x="309092" y="810156"/>
            <a:ext cx="8834152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Bilangan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pecahan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negatif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lawan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bilangan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pecahan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positif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yang </a:t>
            </a:r>
            <a:r>
              <a:rPr lang="en-ID" sz="16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bersesuaian</a:t>
            </a:r>
            <a:r>
              <a:rPr lang="en-ID" sz="16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62B1EEB-6DF2-3AD7-AABD-03C24A35C986}"/>
              </a:ext>
            </a:extLst>
          </p:cNvPr>
          <p:cNvSpPr txBox="1"/>
          <p:nvPr/>
        </p:nvSpPr>
        <p:spPr>
          <a:xfrm>
            <a:off x="309092" y="209550"/>
            <a:ext cx="3539577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1.7 </a:t>
            </a:r>
            <a:r>
              <a:rPr lang="en-ID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Bilangan</a:t>
            </a:r>
            <a:r>
              <a:rPr lang="en-ID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Pecahan</a:t>
            </a:r>
            <a:r>
              <a:rPr lang="en-ID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Negatif</a:t>
            </a:r>
            <a:endParaRPr lang="en-ID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D" sz="1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646608" y="1200150"/>
            <a:ext cx="2648725" cy="838200"/>
            <a:chOff x="2646608" y="1200150"/>
            <a:chExt cx="2648725" cy="838200"/>
          </a:xfrm>
        </p:grpSpPr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xmlns="" id="{9AC84650-AE2A-4423-1EF5-BCC75BBB6E1A}"/>
                </a:ext>
              </a:extLst>
            </p:cNvPr>
            <p:cNvCxnSpPr/>
            <p:nvPr/>
          </p:nvCxnSpPr>
          <p:spPr>
            <a:xfrm>
              <a:off x="2646608" y="1598620"/>
              <a:ext cx="2648725" cy="0"/>
            </a:xfrm>
            <a:prstGeom prst="straightConnector1">
              <a:avLst/>
            </a:prstGeom>
            <a:ln w="28575">
              <a:headEnd type="triangle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xmlns="" id="{CBE551C7-081F-2AD4-ECB1-4D57C6F3EEB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42634" y="1511688"/>
              <a:ext cx="0" cy="17386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xmlns="" id="{8832C666-0A3C-D335-DFA7-C4C99233058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63470" y="1511688"/>
              <a:ext cx="0" cy="17386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xmlns="" id="{E3D13660-EC07-F91E-0672-A2328764A86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07040" y="1511688"/>
              <a:ext cx="0" cy="17386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xmlns="" id="{EF956383-883A-C91E-C0D7-95EA237C83F5}"/>
                    </a:ext>
                  </a:extLst>
                </p:cNvPr>
                <p:cNvSpPr txBox="1"/>
                <p:nvPr/>
              </p:nvSpPr>
              <p:spPr>
                <a:xfrm>
                  <a:off x="2810804" y="1654379"/>
                  <a:ext cx="309098" cy="36914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050" i="1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ID" sz="105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ID" sz="105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ID" sz="105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den>
                        </m:f>
                      </m:oMath>
                    </m:oMathPara>
                  </a14:m>
                  <a:endParaRPr lang="en-ID" sz="1050" dirty="0"/>
                </a:p>
              </p:txBody>
            </p:sp>
          </mc:Choice>
          <mc:Fallback xmlns="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EF956383-883A-C91E-C0D7-95EA237C83F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10804" y="1654379"/>
                  <a:ext cx="309098" cy="369140"/>
                </a:xfrm>
                <a:prstGeom prst="rect">
                  <a:avLst/>
                </a:prstGeom>
                <a:blipFill>
                  <a:blip r:embed="rId4"/>
                  <a:stretch>
                    <a:fillRect r="-980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xmlns="" id="{F1452B8A-8792-701F-2AB0-911439A6529A}"/>
                    </a:ext>
                  </a:extLst>
                </p:cNvPr>
                <p:cNvSpPr txBox="1"/>
                <p:nvPr/>
              </p:nvSpPr>
              <p:spPr>
                <a:xfrm>
                  <a:off x="4652491" y="1669210"/>
                  <a:ext cx="309098" cy="36914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ID" sz="105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ID" sz="105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ID" sz="105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den>
                        </m:f>
                      </m:oMath>
                    </m:oMathPara>
                  </a14:m>
                  <a:endParaRPr lang="en-ID" sz="1050" dirty="0"/>
                </a:p>
              </p:txBody>
            </p:sp>
          </mc:Choice>
          <mc:Fallback xmlns="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F1452B8A-8792-701F-2AB0-911439A6529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52491" y="1669210"/>
                  <a:ext cx="309098" cy="369140"/>
                </a:xfrm>
                <a:prstGeom prst="rect">
                  <a:avLst/>
                </a:prstGeom>
                <a:blipFill>
                  <a:blip r:embed="rId5"/>
                  <a:stretch>
                    <a:fillRect b="-1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xmlns="" id="{49EDECA7-F36B-1153-DFD5-D62F97EA69A8}"/>
                    </a:ext>
                  </a:extLst>
                </p:cNvPr>
                <p:cNvSpPr txBox="1"/>
                <p:nvPr/>
              </p:nvSpPr>
              <p:spPr>
                <a:xfrm>
                  <a:off x="3808921" y="1718190"/>
                  <a:ext cx="309098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050" i="1">
                            <a:latin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endParaRPr lang="en-ID" sz="1050" dirty="0"/>
                </a:p>
              </p:txBody>
            </p:sp>
          </mc:Choice>
          <mc:Fallback xmlns="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49EDECA7-F36B-1153-DFD5-D62F97EA69A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08921" y="1718190"/>
                  <a:ext cx="309098" cy="253916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xmlns="" id="{3F3E50DB-AED5-2C22-367E-3F4FF36D8756}"/>
                    </a:ext>
                  </a:extLst>
                </p:cNvPr>
                <p:cNvSpPr/>
                <p:nvPr/>
              </p:nvSpPr>
              <p:spPr>
                <a:xfrm>
                  <a:off x="3473151" y="1200150"/>
                  <a:ext cx="969136" cy="298661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 w="28575">
                  <a:solidFill>
                    <a:schemeClr val="tx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ID" sz="105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ID" sz="105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ID" sz="105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den>
                        </m:f>
                        <m:r>
                          <a:rPr lang="en-ID" sz="1050" i="1">
                            <a:latin typeface="Cambria Math" panose="02040503050406030204" pitchFamily="18" charset="0"/>
                          </a:rPr>
                          <m:t>+−</m:t>
                        </m:r>
                        <m:f>
                          <m:fPr>
                            <m:ctrlPr>
                              <a:rPr lang="en-ID" sz="105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ID" sz="105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ID" sz="105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den>
                        </m:f>
                        <m:r>
                          <a:rPr lang="en-ID" sz="1050" i="1">
                            <a:latin typeface="Cambria Math" panose="02040503050406030204" pitchFamily="18" charset="0"/>
                          </a:rPr>
                          <m:t>=0</m:t>
                        </m:r>
                      </m:oMath>
                    </m:oMathPara>
                  </a14:m>
                  <a:endParaRPr lang="en-ID" sz="1050" dirty="0"/>
                </a:p>
              </p:txBody>
            </p:sp>
          </mc:Choice>
          <mc:Fallback xmlns=""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3F3E50DB-AED5-2C22-367E-3F4FF36D8756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73151" y="1200150"/>
                  <a:ext cx="969136" cy="298661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  <a:ln w="28575">
                  <a:solidFill>
                    <a:schemeClr val="tx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BA6A1DDE-B86E-9F49-626F-39553B6467C8}"/>
              </a:ext>
            </a:extLst>
          </p:cNvPr>
          <p:cNvSpPr/>
          <p:nvPr/>
        </p:nvSpPr>
        <p:spPr>
          <a:xfrm>
            <a:off x="381000" y="2077959"/>
            <a:ext cx="3708805" cy="417591"/>
          </a:xfrm>
          <a:prstGeom prst="rect">
            <a:avLst/>
          </a:prstGeom>
          <a:solidFill>
            <a:srgbClr val="FFCC99"/>
          </a:solidFill>
          <a:ln/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 sz="1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Bilangan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pecahan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negatif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terjadi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akibat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en-ID" sz="135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BA6A1DDE-B86E-9F49-626F-39553B6467C8}"/>
              </a:ext>
            </a:extLst>
          </p:cNvPr>
          <p:cNvSpPr/>
          <p:nvPr/>
        </p:nvSpPr>
        <p:spPr>
          <a:xfrm>
            <a:off x="381000" y="3373359"/>
            <a:ext cx="4200502" cy="417591"/>
          </a:xfrm>
          <a:prstGeom prst="rect">
            <a:avLst/>
          </a:prstGeom>
          <a:solidFill>
            <a:srgbClr val="FFCC99"/>
          </a:solidFill>
          <a:ln/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 sz="1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Bilangan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pecahan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positif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terjadi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akibat</a:t>
            </a:r>
            <a:endParaRPr lang="en-ID" sz="1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ID" sz="135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xmlns="" id="{DB974DCD-FE2A-B47D-379C-068E0E7F09C7}"/>
                  </a:ext>
                </a:extLst>
              </p:cNvPr>
              <p:cNvSpPr txBox="1"/>
              <p:nvPr/>
            </p:nvSpPr>
            <p:spPr>
              <a:xfrm>
                <a:off x="840344" y="2495550"/>
                <a:ext cx="7389256" cy="813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97644" lvl="1" indent="-197644">
                  <a:buAutoNum type="alphaLcPeriod"/>
                </a:pPr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bulat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negatif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dibagi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bulat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positif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−27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ID" sz="1650" i="1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27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sz="165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ID" sz="1650" dirty="0">
                  <a:latin typeface="Times New Roman" panose="02020603050405020304" pitchFamily="18" charset="0"/>
                </a:endParaRPr>
              </a:p>
              <a:p>
                <a:pPr marL="197644" lvl="1" indent="-197644">
                  <a:buAutoNum type="alphaLcPeriod"/>
                </a:pP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bulat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positif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dibagi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bulat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negatif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27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 −3</m:t>
                        </m:r>
                      </m:den>
                    </m:f>
                    <m:r>
                      <a:rPr lang="en-ID" sz="1650" i="1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27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DB974DCD-FE2A-B47D-379C-068E0E7F09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344" y="2495550"/>
                <a:ext cx="7389256" cy="813043"/>
              </a:xfrm>
              <a:prstGeom prst="rect">
                <a:avLst/>
              </a:prstGeom>
              <a:blipFill>
                <a:blip r:embed="rId8"/>
                <a:stretch>
                  <a:fillRect l="-330" b="-22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xmlns="" id="{DB974DCD-FE2A-B47D-379C-068E0E7F09C7}"/>
                  </a:ext>
                </a:extLst>
              </p:cNvPr>
              <p:cNvSpPr txBox="1"/>
              <p:nvPr/>
            </p:nvSpPr>
            <p:spPr>
              <a:xfrm>
                <a:off x="840344" y="3809936"/>
                <a:ext cx="7389256" cy="813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38138" lvl="1" indent="-338138"/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bulat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positif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dibagi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bulat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positif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27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38138" lvl="1" indent="-338138"/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bulat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negatif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dibagi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bulat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negatif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−27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−3</m:t>
                        </m:r>
                      </m:den>
                    </m:f>
                    <m:r>
                      <a:rPr lang="en-ID" sz="165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27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sz="165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DB974DCD-FE2A-B47D-379C-068E0E7F09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344" y="3809936"/>
                <a:ext cx="7389256" cy="813043"/>
              </a:xfrm>
              <a:prstGeom prst="rect">
                <a:avLst/>
              </a:prstGeom>
              <a:blipFill>
                <a:blip r:embed="rId9"/>
                <a:stretch>
                  <a:fillRect l="-495" b="-22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416328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4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6" grpId="0" animBg="1"/>
      <p:bldP spid="23" grpId="0" animBg="1"/>
      <p:bldP spid="30" grpId="0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23" y="2419350"/>
            <a:ext cx="5278577" cy="9144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xmlns="" id="{9BD66A16-7744-4FF0-A23E-262C641B58BC}"/>
                  </a:ext>
                </a:extLst>
              </p:cNvPr>
              <p:cNvSpPr txBox="1"/>
              <p:nvPr/>
            </p:nvSpPr>
            <p:spPr>
              <a:xfrm>
                <a:off x="1428091" y="-79883"/>
                <a:ext cx="7094063" cy="26514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ID" sz="13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Hitunglah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hasil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dari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5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ID" sz="1500" i="1">
                        <a:latin typeface="Cambria Math" panose="02040503050406030204" pitchFamily="18" charset="0"/>
                      </a:rPr>
                      <m:t>+(−</m:t>
                    </m:r>
                    <m:f>
                      <m:fPr>
                        <m:ctrlPr>
                          <a:rPr lang="en-ID" sz="15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ID" sz="15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ID" sz="15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5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</a:t>
                </a:r>
                <a:r>
                  <a:rPr lang="en-ID" sz="165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Seperti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kita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ketahui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bahwa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𝑎</m:t>
                    </m:r>
                    <m:r>
                      <a:rPr lang="en-US" i="1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en-US" i="1">
                            <a:latin typeface="Cambria Math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</a:rPr>
                          <m:t>−</m:t>
                        </m:r>
                        <m:r>
                          <a:rPr lang="en-US" i="1">
                            <a:latin typeface="Cambria Math"/>
                          </a:rPr>
                          <m:t>𝑏</m:t>
                        </m:r>
                      </m:e>
                    </m:d>
                    <m:r>
                      <a:rPr lang="en-US" i="1">
                        <a:latin typeface="Cambria Math"/>
                      </a:rPr>
                      <m:t>=</m:t>
                    </m:r>
                    <m:r>
                      <a:rPr lang="en-US" i="1">
                        <a:latin typeface="Cambria Math"/>
                      </a:rPr>
                      <m:t>𝑎</m:t>
                    </m:r>
                    <m:r>
                      <a:rPr lang="en-US" i="1">
                        <a:latin typeface="Cambria Math"/>
                      </a:rPr>
                      <m:t>−</m:t>
                    </m:r>
                    <m:r>
                      <a:rPr lang="en-US" i="1">
                        <a:latin typeface="Cambria Math"/>
                      </a:rPr>
                      <m:t>𝑏</m:t>
                    </m:r>
                  </m:oMath>
                </a14:m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1340644">
                  <a:lnSpc>
                    <a:spcPct val="150000"/>
                  </a:lnSpc>
                </a:pPr>
                <a:r>
                  <a:rPr lang="en-ID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ID" sz="15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5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ID" sz="1500" i="1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en-ID" sz="1500" i="1">
                            <a:latin typeface="Cambria Math"/>
                          </a:rPr>
                        </m:ctrlPr>
                      </m:dPr>
                      <m:e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ID" sz="15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ID" sz="15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ID" sz="15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e>
                    </m:d>
                    <m:r>
                      <a:rPr lang="en-ID" sz="150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15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ID" sz="1500" i="1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ID" sz="15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ID" sz="15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ID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	 </a:t>
                </a:r>
                <a14:m>
                  <m:oMath xmlns:m="http://schemas.openxmlformats.org/officeDocument/2006/math">
                    <m:r>
                      <a:rPr lang="en-US" sz="15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ID" sz="15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3 × 3</m:t>
                        </m:r>
                      </m:num>
                      <m:den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4 × 3</m:t>
                        </m:r>
                      </m:den>
                    </m:f>
                    <m:r>
                      <a:rPr lang="en-ID" sz="1500" i="1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ID" sz="15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2 × 4</m:t>
                        </m:r>
                      </m:num>
                      <m:den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3 × 4</m:t>
                        </m:r>
                      </m:den>
                    </m:f>
                  </m:oMath>
                </a14:m>
                <a:r>
                  <a:rPr lang="en-ID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ID" sz="15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samakan</a:t>
                </a:r>
                <a:r>
                  <a:rPr lang="en-ID" sz="15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5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penyebut</a:t>
                </a:r>
                <a:r>
                  <a:rPr lang="en-ID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pPr>
                  <a:lnSpc>
                    <a:spcPct val="150000"/>
                  </a:lnSpc>
                </a:pPr>
                <a:r>
                  <a:rPr lang="en-ID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	 </a:t>
                </a:r>
                <a14:m>
                  <m:oMath xmlns:m="http://schemas.openxmlformats.org/officeDocument/2006/math">
                    <m:r>
                      <a:rPr lang="en-US" sz="15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ID" sz="15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  <m:r>
                      <a:rPr lang="en-ID" sz="1500" i="1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ID" sz="15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  <m:r>
                      <a:rPr lang="en-US" sz="150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ID" sz="150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ID" sz="1500" i="1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endParaRPr lang="en-ID" sz="15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9BD66A16-7744-4FF0-A23E-262C641B58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8091" y="-79883"/>
                <a:ext cx="7094063" cy="2651495"/>
              </a:xfrm>
              <a:prstGeom prst="rect">
                <a:avLst/>
              </a:prstGeom>
              <a:blipFill rotWithShape="1">
                <a:blip r:embed="rId4"/>
                <a:stretch>
                  <a:fillRect l="-4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00622AB-399A-2CCD-A8AF-37EE37468C0C}"/>
              </a:ext>
            </a:extLst>
          </p:cNvPr>
          <p:cNvSpPr txBox="1"/>
          <p:nvPr/>
        </p:nvSpPr>
        <p:spPr>
          <a:xfrm>
            <a:off x="402026" y="3391734"/>
            <a:ext cx="6404020" cy="761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>
              <a:buFont typeface="Wingdings" panose="05000000000000000000" pitchFamily="2" charset="2"/>
              <a:buChar char="Ø"/>
            </a:pPr>
            <a:r>
              <a:rPr lang="en-ID" sz="15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Sifat</a:t>
            </a:r>
            <a:r>
              <a:rPr lang="en-ID" sz="15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5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Asosiatif</a:t>
            </a:r>
            <a:endParaRPr lang="en-ID" sz="15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D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ID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Penjumlahan</a:t>
            </a:r>
            <a:r>
              <a:rPr lang="en-ID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perkalian</a:t>
            </a:r>
            <a:r>
              <a:rPr lang="en-ID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pecahan</a:t>
            </a:r>
            <a:r>
              <a:rPr lang="en-ID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memenuhi</a:t>
            </a:r>
            <a:r>
              <a:rPr lang="en-ID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sifat</a:t>
            </a:r>
            <a:r>
              <a:rPr lang="en-ID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asosiatif</a:t>
            </a:r>
            <a:r>
              <a:rPr lang="en-ID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yaitu</a:t>
            </a:r>
            <a:endParaRPr lang="en-ID" sz="1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D" sz="13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ID" sz="1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: Rounded Corners 2">
                <a:extLst>
                  <a:ext uri="{FF2B5EF4-FFF2-40B4-BE49-F238E27FC236}">
                    <a16:creationId xmlns:a16="http://schemas.microsoft.com/office/drawing/2014/main" xmlns="" id="{8F4370B2-0641-1F75-A6C5-048619FF0E9B}"/>
                  </a:ext>
                </a:extLst>
              </p:cNvPr>
              <p:cNvSpPr/>
              <p:nvPr/>
            </p:nvSpPr>
            <p:spPr>
              <a:xfrm>
                <a:off x="1558637" y="3969327"/>
                <a:ext cx="5247409" cy="675752"/>
              </a:xfrm>
              <a:prstGeom prst="round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d>
                      <m:dPr>
                        <m:ctrlPr>
                          <a:rPr lang="en-ID" sz="15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ID" sz="15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ID" sz="15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ID" sz="15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den>
                        </m:f>
                        <m:r>
                          <a:rPr lang="en-ID" sz="15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ID" sz="15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ID" sz="15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num>
                          <m:den>
                            <m:r>
                              <a:rPr lang="en-ID" sz="15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</m:den>
                        </m:f>
                      </m:e>
                    </m:d>
                    <m:r>
                      <a:rPr lang="en-ID" sz="15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ID" sz="15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ID" sz="15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num>
                      <m:den>
                        <m:r>
                          <a:rPr lang="en-ID" sz="15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den>
                    </m:f>
                    <m:r>
                      <a:rPr lang="en-ID" sz="15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15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ID" sz="15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ID" sz="15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  <m:r>
                      <a:rPr lang="en-ID" sz="15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en-ID" sz="15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ID" sz="15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ID" sz="15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num>
                          <m:den>
                            <m:r>
                              <a:rPr lang="en-ID" sz="15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</m:den>
                        </m:f>
                        <m:r>
                          <a:rPr lang="en-ID" sz="15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ID" sz="15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ID" sz="15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𝑒</m:t>
                            </m:r>
                          </m:num>
                          <m:den>
                            <m:r>
                              <a:rPr lang="en-ID" sz="15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den>
                        </m:f>
                      </m:e>
                    </m:d>
                    <m:r>
                      <a:rPr lang="en-ID" sz="15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D" sz="15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5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r>
                      <a:rPr lang="en-ID" sz="15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ID" sz="15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ID" sz="15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ID" sz="15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ID" sz="15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den>
                        </m:f>
                        <m:r>
                          <a:rPr lang="en-ID" sz="15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f>
                          <m:fPr>
                            <m:ctrlPr>
                              <a:rPr lang="en-ID" sz="15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ID" sz="15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num>
                          <m:den>
                            <m:r>
                              <a:rPr lang="en-ID" sz="15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</m:den>
                        </m:f>
                      </m:e>
                    </m:d>
                    <m:r>
                      <a:rPr lang="en-ID" sz="15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ID" sz="15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ID" sz="15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num>
                      <m:den>
                        <m:r>
                          <a:rPr lang="en-ID" sz="15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den>
                    </m:f>
                    <m:r>
                      <a:rPr lang="en-ID" sz="15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15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ID" sz="15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ID" sz="15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  <m:d>
                      <m:dPr>
                        <m:ctrlPr>
                          <a:rPr lang="en-ID" sz="15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ID" sz="15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ID" sz="15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num>
                          <m:den>
                            <m:r>
                              <a:rPr lang="en-ID" sz="15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</m:den>
                        </m:f>
                        <m:r>
                          <a:rPr lang="en-ID" sz="15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f>
                          <m:fPr>
                            <m:ctrlPr>
                              <a:rPr lang="en-ID" sz="15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ID" sz="15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𝑒</m:t>
                            </m:r>
                          </m:num>
                          <m:den>
                            <m:r>
                              <a:rPr lang="en-ID" sz="15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den>
                        </m:f>
                      </m:e>
                    </m:d>
                  </m:oMath>
                </a14:m>
                <a:endParaRPr lang="en-ID" sz="1500" dirty="0"/>
              </a:p>
            </p:txBody>
          </p:sp>
        </mc:Choice>
        <mc:Fallback xmlns="">
          <p:sp>
            <p:nvSpPr>
              <p:cNvPr id="3" name="Rectangle: Rounded Corners 2">
                <a:extLst>
                  <a:ext uri="{FF2B5EF4-FFF2-40B4-BE49-F238E27FC236}">
                    <a16:creationId xmlns:a16="http://schemas.microsoft.com/office/drawing/2014/main" id="{8F4370B2-0641-1F75-A6C5-048619FF0E9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8637" y="3969327"/>
                <a:ext cx="5247409" cy="675752"/>
              </a:xfrm>
              <a:prstGeom prst="round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Snip Single Corner Rectangle 10"/>
          <p:cNvSpPr/>
          <p:nvPr/>
        </p:nvSpPr>
        <p:spPr>
          <a:xfrm>
            <a:off x="217175" y="253069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73683" y="2697946"/>
            <a:ext cx="4493538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1.8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Sifat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Operasi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Urutan</a:t>
            </a:r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Operasi</a:t>
            </a:r>
            <a:endParaRPr lang="en-ID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57797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3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50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4000"/>
                            </p:stCondLst>
                            <p:childTnLst>
                              <p:par>
                                <p:cTn id="4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5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9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9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0" grpId="0"/>
      <p:bldP spid="3" grpId="0" animBg="1"/>
      <p:bldP spid="11" grpId="0" animBg="1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8BAF53B-398A-D038-055D-0F148A5AA8E3}"/>
              </a:ext>
            </a:extLst>
          </p:cNvPr>
          <p:cNvSpPr txBox="1"/>
          <p:nvPr/>
        </p:nvSpPr>
        <p:spPr>
          <a:xfrm>
            <a:off x="251138" y="249419"/>
            <a:ext cx="6293711" cy="7925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14313" indent="-214313">
              <a:buFont typeface="Wingdings" panose="05000000000000000000" pitchFamily="2" charset="2"/>
              <a:buChar char="Ø"/>
            </a:pP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Sifat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Komutatif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Penjumlahan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perkalian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pecahan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memenuhi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sifat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komutatif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yaitu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D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CE29E20-0ACB-131F-4A43-EBF5FEE7B39B}"/>
              </a:ext>
            </a:extLst>
          </p:cNvPr>
          <p:cNvSpPr txBox="1"/>
          <p:nvPr/>
        </p:nvSpPr>
        <p:spPr>
          <a:xfrm>
            <a:off x="251138" y="1867277"/>
            <a:ext cx="736886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D" sz="15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7175" indent="-257175">
              <a:buFont typeface="Wingdings" panose="05000000000000000000" pitchFamily="2" charset="2"/>
              <a:buChar char="Ø"/>
            </a:pPr>
            <a:r>
              <a:rPr lang="en-ID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Unsur</a:t>
            </a:r>
            <a:r>
              <a:rPr lang="en-ID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Identitas</a:t>
            </a:r>
            <a:endParaRPr lang="en-ID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Operasi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penjumlahan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pada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bilangan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pecahan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mempunyai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unsur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identitas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yaitu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ID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r>
              <a:rPr lang="en-ID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: Rounded Corners 2">
                <a:extLst>
                  <a:ext uri="{FF2B5EF4-FFF2-40B4-BE49-F238E27FC236}">
                    <a16:creationId xmlns:a16="http://schemas.microsoft.com/office/drawing/2014/main" xmlns="" id="{B82B791F-B273-1FAF-413F-090407EB1916}"/>
                  </a:ext>
                </a:extLst>
              </p:cNvPr>
              <p:cNvSpPr/>
              <p:nvPr/>
            </p:nvSpPr>
            <p:spPr>
              <a:xfrm>
                <a:off x="2890804" y="909752"/>
                <a:ext cx="2038082" cy="1167428"/>
              </a:xfrm>
              <a:prstGeom prst="round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ID" sz="135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13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ID" sz="13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a:rPr lang="en-ID" sz="135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ID" sz="135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13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num>
                        <m:den>
                          <m:r>
                            <a:rPr lang="en-ID" sz="13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den>
                      </m:f>
                      <m:r>
                        <a:rPr lang="en-ID" sz="135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135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13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num>
                        <m:den>
                          <m:r>
                            <a:rPr lang="en-ID" sz="13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den>
                      </m:f>
                      <m:r>
                        <a:rPr lang="en-ID" sz="135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ID" sz="135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13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ID" sz="13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</m:oMath>
                  </m:oMathPara>
                </a14:m>
                <a:endParaRPr lang="en-ID" sz="13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3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ID" sz="135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13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ID" sz="13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a:rPr lang="en-ID" sz="135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ID" sz="135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13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num>
                        <m:den>
                          <m:r>
                            <a:rPr lang="en-ID" sz="13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den>
                      </m:f>
                      <m:r>
                        <a:rPr lang="en-ID" sz="135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135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13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num>
                        <m:den>
                          <m:r>
                            <a:rPr lang="en-ID" sz="13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den>
                      </m:f>
                      <m:r>
                        <a:rPr lang="en-ID" sz="135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sz="135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ID" sz="135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13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ID" sz="13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</m:oMath>
                  </m:oMathPara>
                </a14:m>
                <a:endParaRPr lang="en-ID" sz="13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: Rounded Corners 2">
                <a:extLst>
                  <a:ext uri="{FF2B5EF4-FFF2-40B4-BE49-F238E27FC236}">
                    <a16:creationId xmlns:a16="http://schemas.microsoft.com/office/drawing/2014/main" id="{B82B791F-B273-1FAF-413F-090407EB191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0804" y="909752"/>
                <a:ext cx="2038082" cy="1167428"/>
              </a:xfrm>
              <a:prstGeom prst="round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xmlns="" id="{7C966E5C-291E-DA30-2A56-AC14B8293BF5}"/>
                  </a:ext>
                </a:extLst>
              </p:cNvPr>
              <p:cNvSpPr/>
              <p:nvPr/>
            </p:nvSpPr>
            <p:spPr>
              <a:xfrm>
                <a:off x="2987394" y="2801949"/>
                <a:ext cx="1584605" cy="500987"/>
              </a:xfrm>
              <a:prstGeom prst="round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ID" sz="135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13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ID" sz="13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a:rPr lang="en-ID" sz="135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+0=</m:t>
                      </m:r>
                      <m:f>
                        <m:fPr>
                          <m:ctrlPr>
                            <a:rPr lang="en-ID" sz="135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13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ID" sz="13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</m:oMath>
                  </m:oMathPara>
                </a14:m>
                <a:endParaRPr lang="en-ID" sz="135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7C966E5C-291E-DA30-2A56-AC14B8293B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7394" y="2801949"/>
                <a:ext cx="1584605" cy="500987"/>
              </a:xfrm>
              <a:prstGeom prst="round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xmlns="" id="{FA49B3AD-7F62-D0EF-246C-77210668AC10}"/>
                  </a:ext>
                </a:extLst>
              </p:cNvPr>
              <p:cNvSpPr/>
              <p:nvPr/>
            </p:nvSpPr>
            <p:spPr>
              <a:xfrm>
                <a:off x="2987394" y="3971929"/>
                <a:ext cx="1584605" cy="500987"/>
              </a:xfrm>
              <a:prstGeom prst="round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ID" sz="135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13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ID" sz="13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a:rPr lang="en-ID" sz="135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sz="135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1=</m:t>
                      </m:r>
                      <m:f>
                        <m:fPr>
                          <m:ctrlPr>
                            <a:rPr lang="en-ID" sz="135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13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ID" sz="13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</m:oMath>
                  </m:oMathPara>
                </a14:m>
                <a:endParaRPr lang="en-ID" sz="135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FA49B3AD-7F62-D0EF-246C-77210668AC1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7394" y="3971929"/>
                <a:ext cx="1584605" cy="500987"/>
              </a:xfrm>
              <a:prstGeom prst="round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CE29E20-0ACB-131F-4A43-EBF5FEE7B39B}"/>
              </a:ext>
            </a:extLst>
          </p:cNvPr>
          <p:cNvSpPr txBox="1"/>
          <p:nvPr/>
        </p:nvSpPr>
        <p:spPr>
          <a:xfrm>
            <a:off x="194199" y="3400504"/>
            <a:ext cx="68947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Operasi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perkalian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pada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bilangan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pecahan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mempunyai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unsur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identitas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yaitu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91158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20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2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200"/>
                            </p:stCondLst>
                            <p:childTnLst>
                              <p:par>
                                <p:cTn id="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" grpId="0" animBg="1"/>
      <p:bldP spid="4" grpId="0" animBg="1"/>
      <p:bldP spid="6" grpId="0" animBg="1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B8A670A-D86D-AD45-1B69-95726F6E1B3E}"/>
              </a:ext>
            </a:extLst>
          </p:cNvPr>
          <p:cNvSpPr txBox="1"/>
          <p:nvPr/>
        </p:nvSpPr>
        <p:spPr>
          <a:xfrm>
            <a:off x="309094" y="115911"/>
            <a:ext cx="3877985" cy="5924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57175" indent="-257175">
              <a:buFont typeface="Wingdings" panose="05000000000000000000" pitchFamily="2" charset="2"/>
              <a:buChar char="Ø"/>
            </a:pP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Elemen Invers</a:t>
            </a:r>
          </a:p>
          <a:p>
            <a:pPr marL="257175" indent="-257175">
              <a:buAutoNum type="arabicPeriod"/>
            </a:pP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Terhadap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Penjumlahan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/>
              <p:cNvSpPr/>
              <p:nvPr/>
            </p:nvSpPr>
            <p:spPr>
              <a:xfrm>
                <a:off x="741448" y="807271"/>
                <a:ext cx="7158860" cy="1370834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8575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ID" sz="165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pecahan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selalu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pecahan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lain </a:t>
                </a:r>
                <a:r>
                  <a:rPr lang="en-ID" sz="1650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sehingga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</a:t>
                </a:r>
                <a:r>
                  <a:rPr lang="en-ID" sz="1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ID" sz="165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den>
                    </m:f>
                    <m:r>
                      <a:rPr lang="en-ID" sz="165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ID" sz="165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ID" sz="165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ID" sz="1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Dalam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hal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ini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5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ID" sz="165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ID" sz="165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ID" sz="165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5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ID" sz="165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ID" sz="165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disebut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invers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terhadap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penjumlahan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ID" sz="165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8" name="Rounded 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448" y="807271"/>
                <a:ext cx="7158860" cy="1370834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 w="28575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/>
              <p:cNvSpPr/>
              <p:nvPr/>
            </p:nvSpPr>
            <p:spPr>
              <a:xfrm>
                <a:off x="741448" y="2724292"/>
                <a:ext cx="6116552" cy="1752458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8575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ID" sz="165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pecahan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tidak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sama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nol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selalu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pecahan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sehingga</a:t>
                </a:r>
                <a:endParaRPr lang="en-ID" sz="1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</a:t>
                </a:r>
                <a:r>
                  <a:rPr lang="en-ID" sz="1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ID" sz="165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den>
                    </m:f>
                    <m:r>
                      <a:rPr lang="en-ID" sz="165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ID" sz="165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𝑞</m:t>
                    </m:r>
                    <m:r>
                      <a:rPr lang="en-ID" sz="165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Dalam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hal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ini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5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𝑞</m:t>
                    </m:r>
                    <m:r>
                      <a:rPr lang="en-ID" sz="165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165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num>
                      <m:den>
                        <m:r>
                          <a:rPr lang="en-ID" sz="165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yaitu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kebalikan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pecahan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semula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num>
                      <m:den>
                        <m:r>
                          <a:rPr lang="en-ID" sz="165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disebut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invers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terhadap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perkalian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ID" sz="165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" name="Rounded 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448" y="2724292"/>
                <a:ext cx="6116552" cy="1752458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 w="28575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B8A670A-D86D-AD45-1B69-95726F6E1B3E}"/>
              </a:ext>
            </a:extLst>
          </p:cNvPr>
          <p:cNvSpPr txBox="1"/>
          <p:nvPr/>
        </p:nvSpPr>
        <p:spPr>
          <a:xfrm>
            <a:off x="309094" y="2343150"/>
            <a:ext cx="2954655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57175" indent="-257175">
              <a:buAutoNum type="arabicPeriod" startAt="2"/>
            </a:pPr>
            <a:r>
              <a:rPr lang="en-ID" sz="16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Terhadap</a:t>
            </a:r>
            <a:r>
              <a:rPr lang="en-ID" sz="16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Perkalian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5376012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4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xmlns="" id="{09AA56C9-6E3F-01BF-7228-186E3F0B49E9}"/>
                  </a:ext>
                </a:extLst>
              </p:cNvPr>
              <p:cNvSpPr txBox="1"/>
              <p:nvPr/>
            </p:nvSpPr>
            <p:spPr>
              <a:xfrm>
                <a:off x="288779" y="165949"/>
                <a:ext cx="7483622" cy="3368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57175" indent="-257175">
                  <a:buFont typeface="Wingdings" panose="05000000000000000000" pitchFamily="2" charset="2"/>
                  <a:buChar char="Ø"/>
                </a:pPr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Sifat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Distibutif</a:t>
                </a:r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sz="1650" dirty="0"/>
              </a:p>
              <a:p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  <m:r>
                      <a:rPr lang="en-US" sz="1650" b="0" i="1" smtClean="0">
                        <a:latin typeface="Cambria Math"/>
                      </a:rPr>
                      <m:t>,</m:t>
                    </m:r>
                    <m:r>
                      <a:rPr lang="en-ID" sz="1650" i="1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,dan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𝑒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𝑓</m:t>
                        </m:r>
                      </m:den>
                    </m:f>
                  </m:oMath>
                </a14:m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berlaku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	</a:t>
                </a:r>
              </a:p>
              <a:p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ID" sz="165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engan</a:t>
                </a:r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menuliskan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5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ID" sz="165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, </a:t>
                </a:r>
                <a14:m>
                  <m:oMath xmlns:m="http://schemas.openxmlformats.org/officeDocument/2006/math">
                    <m:r>
                      <a:rPr lang="en-ID" sz="1650" i="1" dirty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ID" sz="1650" i="1" dirty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1650" i="1" dirty="0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 dirty="0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ID" sz="1650" i="1" dirty="0">
                            <a:latin typeface="Cambria Math" panose="020405030504060302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r>
                      <a:rPr lang="en-ID" sz="1650" i="1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ID" sz="165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𝑒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𝑓</m:t>
                        </m:r>
                      </m:den>
                    </m:f>
                  </m:oMath>
                </a14:m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sifat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distributif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mempunyai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bentuk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	</a:t>
                </a:r>
                <a:r>
                  <a:rPr lang="en-ID" sz="1650" dirty="0"/>
                  <a:t>		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en-ID" sz="1650" i="1" dirty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ID" sz="1650" i="1" dirty="0">
                        <a:latin typeface="Cambria Math" panose="02040503050406030204" pitchFamily="18" charset="0"/>
                      </a:rPr>
                      <m:t> × (</m:t>
                    </m:r>
                    <m:r>
                      <a:rPr lang="en-ID" sz="1650" i="1" dirty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ID" sz="1650" i="1" dirty="0">
                        <a:latin typeface="Cambria Math" panose="02040503050406030204" pitchFamily="18" charset="0"/>
                      </a:rPr>
                      <m:t> + </m:t>
                    </m:r>
                    <m:r>
                      <a:rPr lang="en-ID" sz="1650" i="1" dirty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ID" sz="1650" i="1" dirty="0">
                        <a:latin typeface="Cambria Math" panose="02040503050406030204" pitchFamily="18" charset="0"/>
                      </a:rPr>
                      <m:t>) = </m:t>
                    </m:r>
                    <m:r>
                      <a:rPr lang="en-ID" sz="1650" i="1" dirty="0" err="1">
                        <a:latin typeface="Cambria Math" panose="02040503050406030204" pitchFamily="18" charset="0"/>
                      </a:rPr>
                      <m:t>𝑥𝑦</m:t>
                    </m:r>
                    <m:r>
                      <a:rPr lang="en-ID" sz="1650" i="1" dirty="0">
                        <a:latin typeface="Cambria Math" panose="02040503050406030204" pitchFamily="18" charset="0"/>
                      </a:rPr>
                      <m:t> + </m:t>
                    </m:r>
                    <m:r>
                      <a:rPr lang="en-ID" sz="1650" i="1" dirty="0" err="1">
                        <a:latin typeface="Cambria Math" panose="02040503050406030204" pitchFamily="18" charset="0"/>
                      </a:rPr>
                      <m:t>𝑥𝑧</m:t>
                    </m:r>
                  </m:oMath>
                </a14:m>
                <a:r>
                  <a:rPr lang="en-ID" sz="1650" i="1" dirty="0" smtClean="0"/>
                  <a:t>.</a:t>
                </a:r>
                <a:endParaRPr lang="en-ID" sz="1650" i="1" dirty="0"/>
              </a:p>
              <a:p>
                <a:endParaRPr lang="en-ID" sz="1650" i="1" dirty="0"/>
              </a:p>
              <a:p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Sesuai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sifat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distributif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bulat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endParaRPr lang="en-ID" sz="165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09AA56C9-6E3F-01BF-7228-186E3F0B49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779" y="165949"/>
                <a:ext cx="7483622" cy="3368486"/>
              </a:xfrm>
              <a:prstGeom prst="rect">
                <a:avLst/>
              </a:prstGeom>
              <a:blipFill>
                <a:blip r:embed="rId3"/>
                <a:stretch>
                  <a:fillRect l="-489" t="-5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 3"/>
          <p:cNvGrpSpPr/>
          <p:nvPr/>
        </p:nvGrpSpPr>
        <p:grpSpPr>
          <a:xfrm>
            <a:off x="2946026" y="3290492"/>
            <a:ext cx="2311774" cy="1491058"/>
            <a:chOff x="3140634" y="3865416"/>
            <a:chExt cx="3363550" cy="208967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" name="Rectangle 2">
                  <a:extLst>
                    <a:ext uri="{FF2B5EF4-FFF2-40B4-BE49-F238E27FC236}">
                      <a16:creationId xmlns:a16="http://schemas.microsoft.com/office/drawing/2014/main" xmlns="" id="{EE16EA77-886B-A78B-A8F2-294C21C22A0C}"/>
                    </a:ext>
                  </a:extLst>
                </p:cNvPr>
                <p:cNvSpPr/>
                <p:nvPr/>
              </p:nvSpPr>
              <p:spPr>
                <a:xfrm>
                  <a:off x="3560618" y="3865418"/>
                  <a:ext cx="1911927" cy="1704109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5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𝑥𝑦</m:t>
                        </m:r>
                      </m:oMath>
                    </m:oMathPara>
                  </a14:m>
                  <a:endParaRPr lang="en-ID" sz="15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3" name="Rectangle 2">
                  <a:extLst>
                    <a:ext uri="{FF2B5EF4-FFF2-40B4-BE49-F238E27FC236}">
                      <a16:creationId xmlns:a16="http://schemas.microsoft.com/office/drawing/2014/main" id="{EE16EA77-886B-A78B-A8F2-294C21C22A0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60618" y="3865418"/>
                  <a:ext cx="1911927" cy="1704109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  <a:ln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xmlns="" id="{49B9B84C-D945-F132-D3A6-D2C08ADB8B07}"/>
                    </a:ext>
                  </a:extLst>
                </p:cNvPr>
                <p:cNvSpPr/>
                <p:nvPr/>
              </p:nvSpPr>
              <p:spPr>
                <a:xfrm>
                  <a:off x="5472545" y="3865416"/>
                  <a:ext cx="1031639" cy="1704110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65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𝑥𝑧</m:t>
                        </m:r>
                      </m:oMath>
                    </m:oMathPara>
                  </a14:m>
                  <a:endParaRPr lang="en-ID" sz="165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49B9B84C-D945-F132-D3A6-D2C08ADB8B07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72545" y="3865416"/>
                  <a:ext cx="1031639" cy="1704110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  <a:ln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xmlns="" id="{94444AFF-9386-349A-AFDF-E0B842863072}"/>
                    </a:ext>
                  </a:extLst>
                </p:cNvPr>
                <p:cNvSpPr txBox="1"/>
                <p:nvPr/>
              </p:nvSpPr>
              <p:spPr>
                <a:xfrm>
                  <a:off x="3140634" y="4478949"/>
                  <a:ext cx="512619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350" i="1">
                            <a:latin typeface="Cambria Math" panose="02040503050406030204" pitchFamily="18" charset="0"/>
                          </a:rPr>
                          <m:t>𝑥</m:t>
                        </m:r>
                      </m:oMath>
                    </m:oMathPara>
                  </a14:m>
                  <a:endParaRPr lang="en-ID" sz="1350" dirty="0"/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94444AFF-9386-349A-AFDF-E0B84286307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40634" y="4478949"/>
                  <a:ext cx="512619" cy="400110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xmlns="" id="{A0477F91-A7E2-43E2-D22D-8A34A870F329}"/>
                    </a:ext>
                  </a:extLst>
                </p:cNvPr>
                <p:cNvSpPr txBox="1"/>
                <p:nvPr/>
              </p:nvSpPr>
              <p:spPr>
                <a:xfrm>
                  <a:off x="4260273" y="5554985"/>
                  <a:ext cx="512619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350" i="1">
                            <a:latin typeface="Cambria Math" panose="02040503050406030204" pitchFamily="18" charset="0"/>
                          </a:rPr>
                          <m:t>𝑦</m:t>
                        </m:r>
                      </m:oMath>
                    </m:oMathPara>
                  </a14:m>
                  <a:endParaRPr lang="en-ID" sz="1350" dirty="0"/>
                </a:p>
              </p:txBody>
            </p:sp>
          </mc:Choice>
          <mc:Fallback xmlns="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A0477F91-A7E2-43E2-D22D-8A34A870F32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60273" y="5554985"/>
                  <a:ext cx="512619" cy="400110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xmlns="" id="{7F149CE1-99CD-6604-1E61-05B562A68CFE}"/>
                    </a:ext>
                  </a:extLst>
                </p:cNvPr>
                <p:cNvSpPr txBox="1"/>
                <p:nvPr/>
              </p:nvSpPr>
              <p:spPr>
                <a:xfrm>
                  <a:off x="5699998" y="5528957"/>
                  <a:ext cx="512619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350" i="1">
                            <a:latin typeface="Cambria Math" panose="02040503050406030204" pitchFamily="18" charset="0"/>
                          </a:rPr>
                          <m:t>𝑧</m:t>
                        </m:r>
                      </m:oMath>
                    </m:oMathPara>
                  </a14:m>
                  <a:endParaRPr lang="en-ID" sz="1350" dirty="0"/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7F149CE1-99CD-6604-1E61-05B562A68CF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99998" y="5528957"/>
                  <a:ext cx="512619" cy="400110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xmlns="" id="{A4AFA9EC-4D78-A95C-1053-CF9DB9A534BC}"/>
                  </a:ext>
                </a:extLst>
              </p:cNvPr>
              <p:cNvSpPr/>
              <p:nvPr/>
            </p:nvSpPr>
            <p:spPr>
              <a:xfrm>
                <a:off x="3535507" y="1009944"/>
                <a:ext cx="2015837" cy="633846"/>
              </a:xfrm>
              <a:prstGeom prst="rect">
                <a:avLst/>
              </a:prstGeom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ID" sz="135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1350" i="1"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ID" sz="1350" i="1"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a:rPr lang="en-ID" sz="135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d>
                        <m:dPr>
                          <m:ctrlPr>
                            <a:rPr lang="en-ID" sz="1350" i="1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ID" sz="1350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ID" sz="135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num>
                            <m:den>
                              <m:r>
                                <a:rPr lang="en-ID" sz="135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den>
                          </m:f>
                          <m:r>
                            <a:rPr lang="en-ID" sz="1350" i="1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ID" sz="1350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ID" sz="1350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num>
                            <m:den>
                              <m:r>
                                <a:rPr lang="en-ID" sz="135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den>
                          </m:f>
                        </m:e>
                      </m:d>
                      <m:r>
                        <a:rPr lang="en-ID" sz="135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135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1350" i="1">
                              <a:latin typeface="Cambria Math" panose="02040503050406030204" pitchFamily="18" charset="0"/>
                            </a:rPr>
                            <m:t>𝑎𝑐</m:t>
                          </m:r>
                        </m:num>
                        <m:den>
                          <m:r>
                            <a:rPr lang="en-ID" sz="1350" i="1">
                              <a:latin typeface="Cambria Math" panose="02040503050406030204" pitchFamily="18" charset="0"/>
                            </a:rPr>
                            <m:t>𝑏𝑑</m:t>
                          </m:r>
                        </m:den>
                      </m:f>
                      <m:r>
                        <a:rPr lang="en-ID" sz="1350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ID" sz="135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1350" i="1">
                              <a:latin typeface="Cambria Math" panose="02040503050406030204" pitchFamily="18" charset="0"/>
                            </a:rPr>
                            <m:t>𝑎𝑒</m:t>
                          </m:r>
                        </m:num>
                        <m:den>
                          <m:r>
                            <a:rPr lang="en-ID" sz="1350" i="1">
                              <a:latin typeface="Cambria Math" panose="02040503050406030204" pitchFamily="18" charset="0"/>
                            </a:rPr>
                            <m:t>𝑏𝑓</m:t>
                          </m:r>
                        </m:den>
                      </m:f>
                    </m:oMath>
                  </m:oMathPara>
                </a14:m>
                <a:endParaRPr lang="en-ID" sz="1350" dirty="0"/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A4AFA9EC-4D78-A95C-1053-CF9DB9A534B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5507" y="1009944"/>
                <a:ext cx="2015837" cy="633846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 w="28575">
                <a:solidFill>
                  <a:schemeClr val="accent2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246102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53" y="97071"/>
            <a:ext cx="2558747" cy="72662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xmlns="" id="{E4BF4449-2095-216D-5D9B-5E07857A1348}"/>
                  </a:ext>
                </a:extLst>
              </p:cNvPr>
              <p:cNvSpPr txBox="1"/>
              <p:nvPr/>
            </p:nvSpPr>
            <p:spPr>
              <a:xfrm>
                <a:off x="222160" y="689394"/>
                <a:ext cx="8490398" cy="34825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ID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sz="1650" u="sng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sz="1650" u="sng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1650" i="1" dirty="0">
                  <a:latin typeface="Cambria Math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buah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apel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milik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saya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Banyak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apel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keseluruhan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20.</a:t>
                </a:r>
              </a:p>
              <a:p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Tentukan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Banyak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apel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milik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saya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r>
                  <a:rPr lang="en-ID" sz="165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</a:t>
                </a:r>
                <a:r>
                  <a:rPr lang="en-ID" sz="165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Banyak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apel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milik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saya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ID" sz="165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ID" sz="1650" i="1">
                        <a:latin typeface="Cambria Math" panose="02040503050406030204" pitchFamily="18" charset="0"/>
                      </a:rPr>
                      <m:t>20=8</m:t>
                    </m:r>
                  </m:oMath>
                </a14:m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Pada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persentase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atau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persen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setiap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pecahan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ditulis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sehingga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mempunyai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penyebut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100.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ditulis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sebagai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1650" i="1">
                            <a:latin typeface="Cambria Math"/>
                          </a:rPr>
                          <m:t> </m:t>
                        </m:r>
                        <m:r>
                          <a:rPr lang="en-ID" sz="165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sz="1650" i="1">
                            <a:latin typeface="Cambria Math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20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US" sz="1650" i="1">
                            <a:latin typeface="Cambria Math"/>
                          </a:rPr>
                          <m:t> </m:t>
                        </m:r>
                        <m:r>
                          <a:rPr lang="en-ID" sz="165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sz="1650" i="1">
                            <a:latin typeface="Cambria Math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20</m:t>
                        </m:r>
                      </m:den>
                    </m:f>
                    <m:r>
                      <a:rPr lang="en-ID" sz="165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40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Untuk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menyatakan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persentase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kita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hanya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menyebut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pembilangnya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saja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yaitu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40%. 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4BF4449-2095-216D-5D9B-5E07857A13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160" y="689394"/>
                <a:ext cx="8490398" cy="3482556"/>
              </a:xfrm>
              <a:prstGeom prst="rect">
                <a:avLst/>
              </a:prstGeom>
              <a:blipFill>
                <a:blip r:embed="rId4"/>
                <a:stretch>
                  <a:fillRect l="-431" b="-15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69648566-E7B5-5F0B-BF92-6EC9C8A217F9}"/>
              </a:ext>
            </a:extLst>
          </p:cNvPr>
          <p:cNvSpPr/>
          <p:nvPr/>
        </p:nvSpPr>
        <p:spPr>
          <a:xfrm>
            <a:off x="1861639" y="823699"/>
            <a:ext cx="4596311" cy="757451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Pecahan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digunakan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menyatakan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perbandingan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banyak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benda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satu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lainnya</a:t>
            </a:r>
            <a:r>
              <a:rPr lang="en-ID" sz="1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en-ID" sz="1500" dirty="0">
              <a:solidFill>
                <a:schemeClr val="tx1"/>
              </a:solidFill>
            </a:endParaRPr>
          </a:p>
        </p:txBody>
      </p:sp>
      <p:sp>
        <p:nvSpPr>
          <p:cNvPr id="9" name="Snip Single Corner Rectangle 8"/>
          <p:cNvSpPr/>
          <p:nvPr/>
        </p:nvSpPr>
        <p:spPr>
          <a:xfrm>
            <a:off x="339422" y="1496253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362B1EEB-6DF2-3AD7-AABD-03C24A35C986}"/>
              </a:ext>
            </a:extLst>
          </p:cNvPr>
          <p:cNvSpPr txBox="1"/>
          <p:nvPr/>
        </p:nvSpPr>
        <p:spPr>
          <a:xfrm>
            <a:off x="339422" y="275308"/>
            <a:ext cx="1955121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1.9 </a:t>
            </a:r>
            <a:r>
              <a:rPr lang="en-ID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Persentase</a:t>
            </a:r>
            <a:endParaRPr lang="en-ID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D" sz="1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40756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2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2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2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2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2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42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62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8" grpId="0" animBg="1"/>
      <p:bldP spid="9" grpId="0" animBg="1"/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xmlns="" id="{06B81B7B-1B59-5F2B-A0C2-4216AF67DC49}"/>
                  </a:ext>
                </a:extLst>
              </p:cNvPr>
              <p:cNvSpPr txBox="1"/>
              <p:nvPr/>
            </p:nvSpPr>
            <p:spPr>
              <a:xfrm>
                <a:off x="1501473" y="1097265"/>
                <a:ext cx="6090129" cy="24843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Hitunglah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hasil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0,123 + 2,71.</a:t>
                </a:r>
              </a:p>
              <a:p>
                <a:r>
                  <a:rPr lang="en-ID" sz="165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</a:t>
                </a:r>
                <a:r>
                  <a:rPr lang="en-ID" sz="165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123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1000</m:t>
                        </m:r>
                      </m:den>
                    </m:f>
                    <m:r>
                      <a:rPr lang="en-ID" sz="165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271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  <m:r>
                      <a:rPr lang="en-ID" sz="165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123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1000</m:t>
                        </m:r>
                      </m:den>
                    </m:f>
                    <m:r>
                      <a:rPr lang="en-ID" sz="165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2710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1000</m:t>
                        </m:r>
                      </m:den>
                    </m:f>
                    <m:r>
                      <a:rPr lang="en-ID" sz="1650" i="1">
                        <a:latin typeface="Cambria Math" panose="02040503050406030204" pitchFamily="18" charset="0"/>
                      </a:rPr>
                      <m:t>=2,833</m:t>
                    </m:r>
                  </m:oMath>
                </a14:m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cara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lain,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tuliskan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seletak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dalam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satu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kolom</a:t>
                </a:r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kemudian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jumlahkan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seperti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layaknya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menjumlahkan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bulat</a:t>
                </a:r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06B81B7B-1B59-5F2B-A0C2-4216AF67DC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1473" y="1097265"/>
                <a:ext cx="6090129" cy="2484334"/>
              </a:xfrm>
              <a:prstGeom prst="rect">
                <a:avLst/>
              </a:prstGeom>
              <a:blipFill>
                <a:blip r:embed="rId2"/>
                <a:stretch>
                  <a:fillRect l="-601" t="-735" b="-22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Picture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23" y="133351"/>
            <a:ext cx="3312111" cy="8382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685AFC41-835C-00E6-6DC0-A1BF315E3EB7}"/>
              </a:ext>
            </a:extLst>
          </p:cNvPr>
          <p:cNvSpPr txBox="1"/>
          <p:nvPr/>
        </p:nvSpPr>
        <p:spPr>
          <a:xfrm>
            <a:off x="268717" y="399888"/>
            <a:ext cx="303792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1.10 </a:t>
            </a:r>
            <a:r>
              <a:rPr lang="en-ID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Bilangan</a:t>
            </a:r>
            <a:r>
              <a:rPr lang="en-ID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Desimal</a:t>
            </a:r>
            <a:endParaRPr lang="en-ID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248679" y="2418019"/>
            <a:ext cx="4050206" cy="803564"/>
            <a:chOff x="2068820" y="2453748"/>
            <a:chExt cx="4050206" cy="80356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xmlns="" id="{ADA10B2A-DC2A-2FEC-5163-8AA220207DEF}"/>
                    </a:ext>
                  </a:extLst>
                </p:cNvPr>
                <p:cNvSpPr/>
                <p:nvPr/>
              </p:nvSpPr>
              <p:spPr>
                <a:xfrm>
                  <a:off x="2068820" y="2453748"/>
                  <a:ext cx="1327473" cy="803564"/>
                </a:xfrm>
                <a:prstGeom prst="rect">
                  <a:avLst/>
                </a:prstGeom>
                <a:solidFill>
                  <a:schemeClr val="bg1">
                    <a:alpha val="0"/>
                  </a:schemeClr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35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0,123</m:t>
                        </m:r>
                      </m:oMath>
                    </m:oMathPara>
                  </a14:m>
                  <a:endParaRPr lang="en-ID" sz="1350" dirty="0">
                    <a:solidFill>
                      <a:schemeClr val="tx1"/>
                    </a:solidFill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35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2,710</m:t>
                        </m:r>
                      </m:oMath>
                    </m:oMathPara>
                  </a14:m>
                  <a:endParaRPr lang="en-ID" sz="135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ADA10B2A-DC2A-2FEC-5163-8AA220207DEF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68820" y="2453748"/>
                  <a:ext cx="1327473" cy="803564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  <a:ln>
                  <a:solidFill>
                    <a:srgbClr val="FF0000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401D8602-F35C-F786-1AF1-8361BF99FFBE}"/>
                </a:ext>
              </a:extLst>
            </p:cNvPr>
            <p:cNvCxnSpPr/>
            <p:nvPr/>
          </p:nvCxnSpPr>
          <p:spPr>
            <a:xfrm>
              <a:off x="2465855" y="3063110"/>
              <a:ext cx="47848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xmlns="" id="{353F6268-96EA-A8D0-3FE5-9A3C9BF8CFD2}"/>
                    </a:ext>
                  </a:extLst>
                </p:cNvPr>
                <p:cNvSpPr txBox="1"/>
                <p:nvPr/>
              </p:nvSpPr>
              <p:spPr>
                <a:xfrm>
                  <a:off x="2929353" y="2913069"/>
                  <a:ext cx="197427" cy="30008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350" i="1" dirty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en-ID" sz="1350" dirty="0"/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353F6268-96EA-A8D0-3FE5-9A3C9BF8CFD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29353" y="2913069"/>
                  <a:ext cx="197427" cy="300082"/>
                </a:xfrm>
                <a:prstGeom prst="rect">
                  <a:avLst/>
                </a:prstGeom>
                <a:blipFill>
                  <a:blip r:embed="rId6"/>
                  <a:stretch>
                    <a:fillRect r="-4375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xmlns="" id="{457A2845-0C70-AA30-9BED-E5C954EAE3F5}"/>
                </a:ext>
              </a:extLst>
            </p:cNvPr>
            <p:cNvCxnSpPr>
              <a:cxnSpLocks/>
            </p:cNvCxnSpPr>
            <p:nvPr/>
          </p:nvCxnSpPr>
          <p:spPr>
            <a:xfrm>
              <a:off x="3034034" y="2738921"/>
              <a:ext cx="1244649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xmlns="" id="{16E7844B-AB53-AA6F-3E73-76E79DE11A77}"/>
                </a:ext>
              </a:extLst>
            </p:cNvPr>
            <p:cNvCxnSpPr>
              <a:cxnSpLocks/>
            </p:cNvCxnSpPr>
            <p:nvPr/>
          </p:nvCxnSpPr>
          <p:spPr>
            <a:xfrm>
              <a:off x="3034034" y="2912279"/>
              <a:ext cx="1244649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B62EF625-5802-BCCA-200F-78FAA101C714}"/>
                </a:ext>
              </a:extLst>
            </p:cNvPr>
            <p:cNvSpPr txBox="1"/>
            <p:nvPr/>
          </p:nvSpPr>
          <p:spPr>
            <a:xfrm>
              <a:off x="4340915" y="2542269"/>
              <a:ext cx="1662545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105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Letak</a:t>
              </a:r>
              <a:r>
                <a:rPr lang="en-ID" sz="105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05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koma</a:t>
              </a:r>
              <a:r>
                <a:rPr lang="en-ID" sz="105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05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harus</a:t>
              </a:r>
              <a:r>
                <a:rPr lang="en-ID" sz="105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05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sejajar</a:t>
              </a:r>
              <a:endParaRPr lang="en-ID" sz="105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0554EEA0-CAB5-AF15-932B-846542988211}"/>
                </a:ext>
              </a:extLst>
            </p:cNvPr>
            <p:cNvSpPr txBox="1"/>
            <p:nvPr/>
          </p:nvSpPr>
          <p:spPr>
            <a:xfrm>
              <a:off x="4311008" y="2792265"/>
              <a:ext cx="1808018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105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Jika</a:t>
              </a:r>
              <a:r>
                <a:rPr lang="en-ID" sz="105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05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perlu</a:t>
              </a:r>
              <a:r>
                <a:rPr lang="en-ID" sz="105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05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tambahkan</a:t>
              </a:r>
              <a:r>
                <a:rPr lang="en-ID" sz="105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05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nol</a:t>
              </a:r>
              <a:endParaRPr lang="en-ID" sz="105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36098923-DE92-F517-162B-354F803DBF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679" y="3581599"/>
            <a:ext cx="1395442" cy="797396"/>
          </a:xfrm>
          <a:prstGeom prst="rect">
            <a:avLst/>
          </a:prstGeom>
        </p:spPr>
      </p:pic>
      <p:sp>
        <p:nvSpPr>
          <p:cNvPr id="17" name="Snip Single Corner Rectangle 16"/>
          <p:cNvSpPr/>
          <p:nvPr/>
        </p:nvSpPr>
        <p:spPr>
          <a:xfrm>
            <a:off x="197609" y="1095844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3" name="Rectangle 2"/>
          <p:cNvSpPr/>
          <p:nvPr/>
        </p:nvSpPr>
        <p:spPr>
          <a:xfrm>
            <a:off x="1501473" y="409236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ID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D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Jadi</a:t>
            </a:r>
            <a:r>
              <a:rPr lang="en-ID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hasil</a:t>
            </a:r>
            <a:r>
              <a:rPr lang="en-ID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0,123 + 2,71 = 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2,883</a:t>
            </a:r>
            <a:endParaRPr lang="en-ID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3235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2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7" grpId="0" animBg="1"/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xmlns="" id="{B3AB7E0C-0C0F-4DCE-E80B-BD0B8C34B552}"/>
                  </a:ext>
                </a:extLst>
              </p:cNvPr>
              <p:cNvSpPr txBox="1"/>
              <p:nvPr/>
            </p:nvSpPr>
            <p:spPr>
              <a:xfrm>
                <a:off x="306764" y="762939"/>
                <a:ext cx="7081026" cy="2992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desimal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dapat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dibandingkan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berdasarkan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arti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pecahannya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ID" sz="165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5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Manakah</a:t>
                </a:r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 yang lebih besar antara 0,8 dan </a:t>
                </a:r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0,6.</a:t>
                </a:r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5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</a:t>
                </a:r>
                <a:r>
                  <a:rPr lang="en-ID" sz="165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Jika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ditulis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sebagai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pecahan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masing-masing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desimal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menjadi</a:t>
                </a:r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</a:p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, maka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ID" sz="1650" i="1">
                        <a:latin typeface="Cambria Math" panose="02040503050406030204" pitchFamily="18" charset="0"/>
                      </a:rPr>
                      <m:t>&gt;</m:t>
                    </m:r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endParaRPr lang="en-ID" sz="165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ID" sz="165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engan</a:t>
                </a:r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demikian, 0,8 &gt; </a:t>
                </a:r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0,6.</a:t>
                </a:r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B3AB7E0C-0C0F-4DCE-E80B-BD0B8C34B5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764" y="762939"/>
                <a:ext cx="7081026" cy="2992166"/>
              </a:xfrm>
              <a:prstGeom prst="rect">
                <a:avLst/>
              </a:prstGeom>
              <a:blipFill>
                <a:blip r:embed="rId3"/>
                <a:stretch>
                  <a:fillRect l="-516" t="-611" b="-18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1157400-3240-D493-E57D-101E2CA8FA37}"/>
              </a:ext>
            </a:extLst>
          </p:cNvPr>
          <p:cNvSpPr txBox="1"/>
          <p:nvPr/>
        </p:nvSpPr>
        <p:spPr>
          <a:xfrm>
            <a:off x="353291" y="270164"/>
            <a:ext cx="302375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Wingdings" panose="05000000000000000000" pitchFamily="2" charset="2"/>
              <a:buChar char="Ø"/>
            </a:pPr>
            <a:r>
              <a:rPr lang="en-ID" sz="16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Urutan</a:t>
            </a:r>
            <a:r>
              <a:rPr lang="en-ID" sz="16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pada</a:t>
            </a:r>
            <a:r>
              <a:rPr lang="en-ID" sz="16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Desimal</a:t>
            </a:r>
            <a:endParaRPr lang="en-ID" sz="16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D" sz="1650" b="1" dirty="0"/>
          </a:p>
        </p:txBody>
      </p:sp>
      <p:sp>
        <p:nvSpPr>
          <p:cNvPr id="9" name="Snip Single Corner Rectangle 8"/>
          <p:cNvSpPr/>
          <p:nvPr/>
        </p:nvSpPr>
        <p:spPr>
          <a:xfrm>
            <a:off x="353291" y="1363103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6325486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Picture 1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0"/>
            <a:ext cx="9141714" cy="5143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19573"/>
            <a:ext cx="3121497" cy="99904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1000" y="514350"/>
            <a:ext cx="231666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1.1 </a:t>
            </a:r>
            <a:r>
              <a:rPr lang="en-US" sz="21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Bilangan</a:t>
            </a:r>
            <a:r>
              <a:rPr lang="en-US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Bulat</a:t>
            </a:r>
            <a:endParaRPr lang="en-US" sz="2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9119" y="1311101"/>
            <a:ext cx="6385081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Bilangan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bulat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dapat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disajikan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ke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beberapa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model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sebagai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berikut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24242"/>
            <a:ext cx="2590800" cy="79510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85800" y="1767513"/>
            <a:ext cx="494308" cy="475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244816" y="1885950"/>
            <a:ext cx="14221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Model </a:t>
            </a:r>
            <a:r>
              <a:rPr lang="en-US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Garis</a:t>
            </a:r>
            <a:endParaRPr lang="en-US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52530" y="2343150"/>
            <a:ext cx="2428870" cy="314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Perhatikan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contoh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berikut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3220735" y="3180543"/>
            <a:ext cx="4033055" cy="333688"/>
            <a:chOff x="614361" y="3070752"/>
            <a:chExt cx="5377407" cy="44491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" name="TextBox 41"/>
                <p:cNvSpPr txBox="1"/>
                <p:nvPr/>
              </p:nvSpPr>
              <p:spPr>
                <a:xfrm>
                  <a:off x="2183548" y="3076547"/>
                  <a:ext cx="444995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0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25" name="TextBox 2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83548" y="3076547"/>
                  <a:ext cx="444995" cy="430887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43" name="Group 42"/>
            <p:cNvGrpSpPr/>
            <p:nvPr/>
          </p:nvGrpSpPr>
          <p:grpSpPr>
            <a:xfrm>
              <a:off x="614361" y="3070752"/>
              <a:ext cx="5377407" cy="8237"/>
              <a:chOff x="614361" y="3070752"/>
              <a:chExt cx="5377407" cy="8237"/>
            </a:xfrm>
          </p:grpSpPr>
          <p:cxnSp>
            <p:nvCxnSpPr>
              <p:cNvPr id="54" name="Straight Connector 53"/>
              <p:cNvCxnSpPr/>
              <p:nvPr/>
            </p:nvCxnSpPr>
            <p:spPr>
              <a:xfrm>
                <a:off x="614361" y="3070752"/>
                <a:ext cx="457200" cy="0"/>
              </a:xfrm>
              <a:prstGeom prst="line">
                <a:avLst/>
              </a:prstGeom>
              <a:ln>
                <a:headEnd type="stealth" w="lg" len="lg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>
                <a:off x="1071561" y="3078989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>
                <a:off x="1490307" y="3078989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>
                <a:off x="1947507" y="3078989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2396609" y="3070752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>
                <a:off x="2853809" y="3078989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/>
              <p:cNvCxnSpPr/>
              <p:nvPr/>
            </p:nvCxnSpPr>
            <p:spPr>
              <a:xfrm>
                <a:off x="3268522" y="3070752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/>
              <p:cNvCxnSpPr/>
              <p:nvPr/>
            </p:nvCxnSpPr>
            <p:spPr>
              <a:xfrm>
                <a:off x="3706210" y="3070752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>
                <a:off x="5073438" y="3078989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>
                <a:off x="4620610" y="3078989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>
                <a:off x="4163410" y="3078989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>
                <a:off x="5534568" y="3078989"/>
                <a:ext cx="457200" cy="0"/>
              </a:xfrm>
              <a:prstGeom prst="line">
                <a:avLst/>
              </a:prstGeom>
              <a:ln>
                <a:headEnd type="none" w="med" len="med"/>
                <a:tailEnd type="stealth" w="lg" len="lg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TextBox 43"/>
                <p:cNvSpPr txBox="1"/>
                <p:nvPr/>
              </p:nvSpPr>
              <p:spPr>
                <a:xfrm>
                  <a:off x="2649694" y="3071237"/>
                  <a:ext cx="444995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1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71" name="TextBox 7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49694" y="3071237"/>
                  <a:ext cx="444995" cy="430886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TextBox 44"/>
                <p:cNvSpPr txBox="1"/>
                <p:nvPr/>
              </p:nvSpPr>
              <p:spPr>
                <a:xfrm>
                  <a:off x="3104178" y="3084783"/>
                  <a:ext cx="444995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2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72" name="TextBox 7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04178" y="3084783"/>
                  <a:ext cx="444995" cy="430886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TextBox 45"/>
                <p:cNvSpPr txBox="1"/>
                <p:nvPr/>
              </p:nvSpPr>
              <p:spPr>
                <a:xfrm>
                  <a:off x="3529229" y="3071237"/>
                  <a:ext cx="444995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3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73" name="TextBox 7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29229" y="3071237"/>
                  <a:ext cx="444995" cy="430886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TextBox 46"/>
                <p:cNvSpPr txBox="1"/>
                <p:nvPr/>
              </p:nvSpPr>
              <p:spPr>
                <a:xfrm>
                  <a:off x="3950349" y="3084783"/>
                  <a:ext cx="444995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4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74" name="TextBox 7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50349" y="3084783"/>
                  <a:ext cx="444995" cy="430886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8" name="TextBox 47"/>
                <p:cNvSpPr txBox="1"/>
                <p:nvPr/>
              </p:nvSpPr>
              <p:spPr>
                <a:xfrm>
                  <a:off x="4407549" y="3084783"/>
                  <a:ext cx="444995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5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75" name="TextBox 7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07549" y="3084783"/>
                  <a:ext cx="444995" cy="430886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TextBox 48"/>
                <p:cNvSpPr txBox="1"/>
                <p:nvPr/>
              </p:nvSpPr>
              <p:spPr>
                <a:xfrm>
                  <a:off x="4860377" y="3084783"/>
                  <a:ext cx="444995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6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76" name="TextBox 7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60377" y="3084783"/>
                  <a:ext cx="444995" cy="430886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TextBox 49"/>
                <p:cNvSpPr txBox="1"/>
                <p:nvPr/>
              </p:nvSpPr>
              <p:spPr>
                <a:xfrm>
                  <a:off x="5321507" y="3071237"/>
                  <a:ext cx="444995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7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77" name="TextBox 7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21507" y="3071237"/>
                  <a:ext cx="444995" cy="430886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TextBox 50"/>
                <p:cNvSpPr txBox="1"/>
                <p:nvPr/>
              </p:nvSpPr>
              <p:spPr>
                <a:xfrm>
                  <a:off x="1590596" y="3084783"/>
                  <a:ext cx="637355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−1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79" name="TextBox 7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90596" y="3084783"/>
                  <a:ext cx="637355" cy="430886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2" name="TextBox 51"/>
                <p:cNvSpPr txBox="1"/>
                <p:nvPr/>
              </p:nvSpPr>
              <p:spPr>
                <a:xfrm>
                  <a:off x="1181066" y="3084783"/>
                  <a:ext cx="637355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−2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80" name="TextBox 7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81066" y="3084783"/>
                  <a:ext cx="637355" cy="430886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3" name="TextBox 52"/>
                <p:cNvSpPr txBox="1"/>
                <p:nvPr/>
              </p:nvSpPr>
              <p:spPr>
                <a:xfrm>
                  <a:off x="685244" y="3084783"/>
                  <a:ext cx="637355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−3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81" name="TextBox 8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5244" y="3084783"/>
                  <a:ext cx="637355" cy="430886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66" name="Group 65"/>
          <p:cNvGrpSpPr/>
          <p:nvPr/>
        </p:nvGrpSpPr>
        <p:grpSpPr>
          <a:xfrm>
            <a:off x="4560539" y="2925191"/>
            <a:ext cx="1056960" cy="232337"/>
            <a:chOff x="4464682" y="3201476"/>
            <a:chExt cx="1409280" cy="309782"/>
          </a:xfrm>
        </p:grpSpPr>
        <p:cxnSp>
          <p:nvCxnSpPr>
            <p:cNvPr id="67" name="Straight Arrow Connector 66"/>
            <p:cNvCxnSpPr/>
            <p:nvPr/>
          </p:nvCxnSpPr>
          <p:spPr>
            <a:xfrm>
              <a:off x="4490165" y="3201476"/>
              <a:ext cx="1383797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8" name="Curved Down Arrow 67"/>
            <p:cNvSpPr/>
            <p:nvPr/>
          </p:nvSpPr>
          <p:spPr>
            <a:xfrm>
              <a:off x="4906130" y="3240980"/>
              <a:ext cx="532183" cy="251220"/>
            </a:xfrm>
            <a:prstGeom prst="curvedDown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9" name="Curved Down Arrow 68"/>
            <p:cNvSpPr/>
            <p:nvPr/>
          </p:nvSpPr>
          <p:spPr>
            <a:xfrm>
              <a:off x="5332437" y="3260038"/>
              <a:ext cx="532183" cy="251220"/>
            </a:xfrm>
            <a:prstGeom prst="curvedDown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0" name="Curved Down Arrow 69"/>
            <p:cNvSpPr/>
            <p:nvPr/>
          </p:nvSpPr>
          <p:spPr>
            <a:xfrm>
              <a:off x="4464682" y="3239089"/>
              <a:ext cx="532183" cy="251220"/>
            </a:xfrm>
            <a:prstGeom prst="curvedDown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539621" y="2715498"/>
            <a:ext cx="1445095" cy="215624"/>
            <a:chOff x="5770125" y="2921885"/>
            <a:chExt cx="1926793" cy="287499"/>
          </a:xfrm>
        </p:grpSpPr>
        <p:cxnSp>
          <p:nvCxnSpPr>
            <p:cNvPr id="72" name="Straight Arrow Connector 71"/>
            <p:cNvCxnSpPr/>
            <p:nvPr/>
          </p:nvCxnSpPr>
          <p:spPr>
            <a:xfrm>
              <a:off x="5789637" y="2921885"/>
              <a:ext cx="1907281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3" name="Curved Down Arrow 72"/>
            <p:cNvSpPr/>
            <p:nvPr/>
          </p:nvSpPr>
          <p:spPr>
            <a:xfrm>
              <a:off x="5770125" y="2937332"/>
              <a:ext cx="532183" cy="251220"/>
            </a:xfrm>
            <a:prstGeom prst="curvedDown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4" name="Curved Down Arrow 73"/>
            <p:cNvSpPr/>
            <p:nvPr/>
          </p:nvSpPr>
          <p:spPr>
            <a:xfrm>
              <a:off x="6206785" y="2950256"/>
              <a:ext cx="532183" cy="251220"/>
            </a:xfrm>
            <a:prstGeom prst="curvedDown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5" name="Curved Down Arrow 74"/>
            <p:cNvSpPr/>
            <p:nvPr/>
          </p:nvSpPr>
          <p:spPr>
            <a:xfrm>
              <a:off x="6658200" y="2958164"/>
              <a:ext cx="532183" cy="251220"/>
            </a:xfrm>
            <a:prstGeom prst="curvedDown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6" name="Curved Down Arrow 75"/>
            <p:cNvSpPr/>
            <p:nvPr/>
          </p:nvSpPr>
          <p:spPr>
            <a:xfrm>
              <a:off x="7099861" y="2937332"/>
              <a:ext cx="532183" cy="251220"/>
            </a:xfrm>
            <a:prstGeom prst="curvedDown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7" name="TextBox 76"/>
              <p:cNvSpPr txBox="1"/>
              <p:nvPr/>
            </p:nvSpPr>
            <p:spPr>
              <a:xfrm>
                <a:off x="5538862" y="2419350"/>
                <a:ext cx="3071738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350" dirty="0">
                    <a:latin typeface="Times New Roman" pitchFamily="18" charset="0"/>
                    <a:cs typeface="Times New Roman" pitchFamily="18" charset="0"/>
                  </a:rPr>
                  <a:t>Karena </a:t>
                </a:r>
                <a14:m>
                  <m:oMath xmlns:m="http://schemas.openxmlformats.org/officeDocument/2006/math">
                    <m:r>
                      <a:rPr lang="en-US" sz="1350">
                        <a:latin typeface="Cambria Math"/>
                      </a:rPr>
                      <m:t>(</m:t>
                    </m:r>
                    <m:r>
                      <a:rPr lang="en-US" sz="1350" i="1">
                        <a:latin typeface="Cambria Math"/>
                      </a:rPr>
                      <m:t>+)</m:t>
                    </m:r>
                  </m:oMath>
                </a14:m>
                <a:r>
                  <a:rPr lang="en-US" sz="135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350" dirty="0" err="1">
                    <a:latin typeface="Times New Roman" pitchFamily="18" charset="0"/>
                    <a:cs typeface="Times New Roman" pitchFamily="18" charset="0"/>
                  </a:rPr>
                  <a:t>maka</a:t>
                </a:r>
                <a:r>
                  <a:rPr lang="en-US" sz="135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350" dirty="0" err="1">
                    <a:latin typeface="Times New Roman" pitchFamily="18" charset="0"/>
                    <a:cs typeface="Times New Roman" pitchFamily="18" charset="0"/>
                  </a:rPr>
                  <a:t>bergerak</a:t>
                </a:r>
                <a:r>
                  <a:rPr lang="en-US" sz="135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350" dirty="0" err="1">
                    <a:latin typeface="Times New Roman" pitchFamily="18" charset="0"/>
                    <a:cs typeface="Times New Roman" pitchFamily="18" charset="0"/>
                  </a:rPr>
                  <a:t>ke</a:t>
                </a:r>
                <a:r>
                  <a:rPr lang="en-US" sz="135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350" dirty="0" err="1">
                    <a:latin typeface="Times New Roman" pitchFamily="18" charset="0"/>
                    <a:cs typeface="Times New Roman" pitchFamily="18" charset="0"/>
                  </a:rPr>
                  <a:t>arah</a:t>
                </a:r>
                <a:r>
                  <a:rPr lang="en-US" sz="135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350" dirty="0" err="1">
                    <a:latin typeface="Times New Roman" pitchFamily="18" charset="0"/>
                    <a:cs typeface="Times New Roman" pitchFamily="18" charset="0"/>
                  </a:rPr>
                  <a:t>kanan</a:t>
                </a:r>
                <a:endParaRPr lang="en-US" sz="135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77" name="TextBox 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8862" y="2419350"/>
                <a:ext cx="3071738" cy="300082"/>
              </a:xfrm>
              <a:prstGeom prst="rect">
                <a:avLst/>
              </a:prstGeom>
              <a:blipFill>
                <a:blip r:embed="rId18"/>
                <a:stretch>
                  <a:fillRect l="-595" t="-4082" b="-204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" name="TextBox 77"/>
              <p:cNvSpPr txBox="1"/>
              <p:nvPr/>
            </p:nvSpPr>
            <p:spPr>
              <a:xfrm>
                <a:off x="1467633" y="2800350"/>
                <a:ext cx="1199367" cy="3357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3+4=7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8" name="TextBox 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7633" y="2800350"/>
                <a:ext cx="1199367" cy="335756"/>
              </a:xfrm>
              <a:prstGeom prst="rect">
                <a:avLst/>
              </a:prstGeom>
              <a:blipFill>
                <a:blip r:embed="rId19"/>
                <a:stretch>
                  <a:fillRect b="-18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Box 78"/>
              <p:cNvSpPr txBox="1"/>
              <p:nvPr/>
            </p:nvSpPr>
            <p:spPr>
              <a:xfrm>
                <a:off x="1446908" y="3628572"/>
                <a:ext cx="13724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4−6=−2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9" name="TextBox 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6908" y="3628572"/>
                <a:ext cx="1372492" cy="369332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0" name="Group 79"/>
          <p:cNvGrpSpPr/>
          <p:nvPr/>
        </p:nvGrpSpPr>
        <p:grpSpPr>
          <a:xfrm>
            <a:off x="3200400" y="4509357"/>
            <a:ext cx="4033055" cy="348393"/>
            <a:chOff x="614361" y="3053526"/>
            <a:chExt cx="5377407" cy="46452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1" name="TextBox 80"/>
                <p:cNvSpPr txBox="1"/>
                <p:nvPr/>
              </p:nvSpPr>
              <p:spPr>
                <a:xfrm>
                  <a:off x="2029898" y="3053526"/>
                  <a:ext cx="637355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−2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92" name="TextBox 9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29898" y="3053526"/>
                  <a:ext cx="637355" cy="430886"/>
                </a:xfrm>
                <a:prstGeom prst="rect">
                  <a:avLst/>
                </a:prstGeom>
                <a:blipFill>
                  <a:blip r:embed="rId2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82" name="Group 81"/>
            <p:cNvGrpSpPr/>
            <p:nvPr/>
          </p:nvGrpSpPr>
          <p:grpSpPr>
            <a:xfrm>
              <a:off x="614361" y="3070752"/>
              <a:ext cx="5377407" cy="8237"/>
              <a:chOff x="614361" y="3070752"/>
              <a:chExt cx="5377407" cy="8237"/>
            </a:xfrm>
          </p:grpSpPr>
          <p:cxnSp>
            <p:nvCxnSpPr>
              <p:cNvPr id="93" name="Straight Connector 92"/>
              <p:cNvCxnSpPr/>
              <p:nvPr/>
            </p:nvCxnSpPr>
            <p:spPr>
              <a:xfrm>
                <a:off x="614361" y="3070752"/>
                <a:ext cx="457200" cy="0"/>
              </a:xfrm>
              <a:prstGeom prst="line">
                <a:avLst/>
              </a:prstGeom>
              <a:ln>
                <a:headEnd type="stealth" w="lg" len="lg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4" name="Straight Connector 93"/>
              <p:cNvCxnSpPr/>
              <p:nvPr/>
            </p:nvCxnSpPr>
            <p:spPr>
              <a:xfrm>
                <a:off x="1071561" y="3078989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/>
              <p:cNvCxnSpPr/>
              <p:nvPr/>
            </p:nvCxnSpPr>
            <p:spPr>
              <a:xfrm>
                <a:off x="1490307" y="3078989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/>
              <p:cNvCxnSpPr/>
              <p:nvPr/>
            </p:nvCxnSpPr>
            <p:spPr>
              <a:xfrm>
                <a:off x="1947507" y="3078989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/>
              <p:cNvCxnSpPr/>
              <p:nvPr/>
            </p:nvCxnSpPr>
            <p:spPr>
              <a:xfrm>
                <a:off x="2396609" y="3070752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/>
              <p:cNvCxnSpPr/>
              <p:nvPr/>
            </p:nvCxnSpPr>
            <p:spPr>
              <a:xfrm>
                <a:off x="2853809" y="3078989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/>
              <p:cNvCxnSpPr/>
              <p:nvPr/>
            </p:nvCxnSpPr>
            <p:spPr>
              <a:xfrm>
                <a:off x="3268522" y="3070752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/>
              <p:cNvCxnSpPr/>
              <p:nvPr/>
            </p:nvCxnSpPr>
            <p:spPr>
              <a:xfrm>
                <a:off x="3706210" y="3070752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/>
              <p:cNvCxnSpPr/>
              <p:nvPr/>
            </p:nvCxnSpPr>
            <p:spPr>
              <a:xfrm>
                <a:off x="5073438" y="3078989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/>
              <p:cNvCxnSpPr/>
              <p:nvPr/>
            </p:nvCxnSpPr>
            <p:spPr>
              <a:xfrm>
                <a:off x="4620610" y="3078989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/>
              <p:cNvCxnSpPr/>
              <p:nvPr/>
            </p:nvCxnSpPr>
            <p:spPr>
              <a:xfrm>
                <a:off x="4163410" y="3078989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103"/>
              <p:cNvCxnSpPr/>
              <p:nvPr/>
            </p:nvCxnSpPr>
            <p:spPr>
              <a:xfrm>
                <a:off x="5534568" y="3078989"/>
                <a:ext cx="457200" cy="0"/>
              </a:xfrm>
              <a:prstGeom prst="line">
                <a:avLst/>
              </a:prstGeom>
              <a:ln>
                <a:headEnd type="none" w="med" len="med"/>
                <a:tailEnd type="stealth" w="lg" len="lg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3" name="TextBox 82"/>
                <p:cNvSpPr txBox="1"/>
                <p:nvPr/>
              </p:nvSpPr>
              <p:spPr>
                <a:xfrm>
                  <a:off x="2485589" y="3071237"/>
                  <a:ext cx="637355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−1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94" name="TextBox 9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85589" y="3071237"/>
                  <a:ext cx="637355" cy="430886"/>
                </a:xfrm>
                <a:prstGeom prst="rect">
                  <a:avLst/>
                </a:prstGeom>
                <a:blipFill>
                  <a:blip r:embed="rId2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4" name="TextBox 83"/>
                <p:cNvSpPr txBox="1"/>
                <p:nvPr/>
              </p:nvSpPr>
              <p:spPr>
                <a:xfrm>
                  <a:off x="3118488" y="3071237"/>
                  <a:ext cx="444995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0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95" name="TextBox 9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18488" y="3071237"/>
                  <a:ext cx="444995" cy="430886"/>
                </a:xfrm>
                <a:prstGeom prst="rect">
                  <a:avLst/>
                </a:prstGeom>
                <a:blipFill>
                  <a:blip r:embed="rId2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5" name="TextBox 84"/>
                <p:cNvSpPr txBox="1"/>
                <p:nvPr/>
              </p:nvSpPr>
              <p:spPr>
                <a:xfrm>
                  <a:off x="3529229" y="3071237"/>
                  <a:ext cx="444995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1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96" name="TextBox 9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29229" y="3071237"/>
                  <a:ext cx="444995" cy="430886"/>
                </a:xfrm>
                <a:prstGeom prst="rect">
                  <a:avLst/>
                </a:prstGeom>
                <a:blipFill>
                  <a:blip r:embed="rId2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6" name="TextBox 85"/>
                <p:cNvSpPr txBox="1"/>
                <p:nvPr/>
              </p:nvSpPr>
              <p:spPr>
                <a:xfrm>
                  <a:off x="3970889" y="3084783"/>
                  <a:ext cx="444995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2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97" name="TextBox 9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70889" y="3084783"/>
                  <a:ext cx="444995" cy="430886"/>
                </a:xfrm>
                <a:prstGeom prst="rect">
                  <a:avLst/>
                </a:prstGeom>
                <a:blipFill>
                  <a:blip r:embed="rId2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7" name="TextBox 86"/>
                <p:cNvSpPr txBox="1"/>
                <p:nvPr/>
              </p:nvSpPr>
              <p:spPr>
                <a:xfrm>
                  <a:off x="4438283" y="3087163"/>
                  <a:ext cx="444995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3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98" name="TextBox 9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38283" y="3087163"/>
                  <a:ext cx="444995" cy="430886"/>
                </a:xfrm>
                <a:prstGeom prst="rect">
                  <a:avLst/>
                </a:prstGeom>
                <a:blipFill>
                  <a:blip r:embed="rId2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8" name="TextBox 87"/>
                <p:cNvSpPr txBox="1"/>
                <p:nvPr/>
              </p:nvSpPr>
              <p:spPr>
                <a:xfrm>
                  <a:off x="4889971" y="3053526"/>
                  <a:ext cx="444995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4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99" name="TextBox 9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89971" y="3053526"/>
                  <a:ext cx="444995" cy="430886"/>
                </a:xfrm>
                <a:prstGeom prst="rect">
                  <a:avLst/>
                </a:prstGeom>
                <a:blipFill>
                  <a:blip r:embed="rId2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9" name="TextBox 88"/>
                <p:cNvSpPr txBox="1"/>
                <p:nvPr/>
              </p:nvSpPr>
              <p:spPr>
                <a:xfrm>
                  <a:off x="5342047" y="3071237"/>
                  <a:ext cx="444995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5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100" name="TextBox 9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42047" y="3071237"/>
                  <a:ext cx="444995" cy="430886"/>
                </a:xfrm>
                <a:prstGeom prst="rect">
                  <a:avLst/>
                </a:prstGeom>
                <a:blipFill>
                  <a:blip r:embed="rId2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0" name="TextBox 89"/>
                <p:cNvSpPr txBox="1"/>
                <p:nvPr/>
              </p:nvSpPr>
              <p:spPr>
                <a:xfrm>
                  <a:off x="1559389" y="3071237"/>
                  <a:ext cx="637355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−3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101" name="TextBox 10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59389" y="3071237"/>
                  <a:ext cx="637355" cy="430886"/>
                </a:xfrm>
                <a:prstGeom prst="rect">
                  <a:avLst/>
                </a:prstGeom>
                <a:blipFill>
                  <a:blip r:embed="rId2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1" name="TextBox 90"/>
                <p:cNvSpPr txBox="1"/>
                <p:nvPr/>
              </p:nvSpPr>
              <p:spPr>
                <a:xfrm>
                  <a:off x="1133681" y="3084783"/>
                  <a:ext cx="637355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−4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102" name="TextBox 10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33681" y="3084783"/>
                  <a:ext cx="637355" cy="430886"/>
                </a:xfrm>
                <a:prstGeom prst="rect">
                  <a:avLst/>
                </a:prstGeom>
                <a:blipFill>
                  <a:blip r:embed="rId3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2" name="TextBox 91"/>
                <p:cNvSpPr txBox="1"/>
                <p:nvPr/>
              </p:nvSpPr>
              <p:spPr>
                <a:xfrm>
                  <a:off x="685244" y="3084783"/>
                  <a:ext cx="637355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−5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103" name="TextBox 10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5244" y="3084783"/>
                  <a:ext cx="637355" cy="430886"/>
                </a:xfrm>
                <a:prstGeom prst="rect">
                  <a:avLst/>
                </a:prstGeom>
                <a:blipFill>
                  <a:blip r:embed="rId3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05" name="Group 104"/>
          <p:cNvGrpSpPr/>
          <p:nvPr/>
        </p:nvGrpSpPr>
        <p:grpSpPr>
          <a:xfrm>
            <a:off x="5191021" y="4316930"/>
            <a:ext cx="1391082" cy="204127"/>
            <a:chOff x="5400362" y="5005458"/>
            <a:chExt cx="1854776" cy="272169"/>
          </a:xfrm>
        </p:grpSpPr>
        <p:sp>
          <p:nvSpPr>
            <p:cNvPr id="106" name="Curved Down Arrow 105"/>
            <p:cNvSpPr/>
            <p:nvPr/>
          </p:nvSpPr>
          <p:spPr>
            <a:xfrm>
              <a:off x="5845069" y="5007349"/>
              <a:ext cx="532183" cy="251220"/>
            </a:xfrm>
            <a:prstGeom prst="curvedDown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7" name="Curved Down Arrow 106"/>
            <p:cNvSpPr/>
            <p:nvPr/>
          </p:nvSpPr>
          <p:spPr>
            <a:xfrm>
              <a:off x="6271376" y="5026407"/>
              <a:ext cx="532183" cy="251220"/>
            </a:xfrm>
            <a:prstGeom prst="curvedDown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8" name="Curved Down Arrow 107"/>
            <p:cNvSpPr/>
            <p:nvPr/>
          </p:nvSpPr>
          <p:spPr>
            <a:xfrm>
              <a:off x="5403621" y="5005458"/>
              <a:ext cx="532183" cy="251220"/>
            </a:xfrm>
            <a:prstGeom prst="curvedDown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9" name="Curved Down Arrow 108"/>
            <p:cNvSpPr/>
            <p:nvPr/>
          </p:nvSpPr>
          <p:spPr>
            <a:xfrm>
              <a:off x="6722955" y="5013655"/>
              <a:ext cx="532183" cy="251220"/>
            </a:xfrm>
            <a:prstGeom prst="curvedDown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0" name="Straight Arrow Connector 109"/>
            <p:cNvCxnSpPr/>
            <p:nvPr/>
          </p:nvCxnSpPr>
          <p:spPr>
            <a:xfrm>
              <a:off x="5400362" y="5005458"/>
              <a:ext cx="1854776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11" name="Group 110"/>
          <p:cNvGrpSpPr/>
          <p:nvPr/>
        </p:nvGrpSpPr>
        <p:grpSpPr>
          <a:xfrm>
            <a:off x="4543160" y="3997727"/>
            <a:ext cx="2001548" cy="259464"/>
            <a:chOff x="4536547" y="4579854"/>
            <a:chExt cx="2668731" cy="345952"/>
          </a:xfrm>
        </p:grpSpPr>
        <p:sp>
          <p:nvSpPr>
            <p:cNvPr id="112" name="Curved Down Arrow 111"/>
            <p:cNvSpPr/>
            <p:nvPr/>
          </p:nvSpPr>
          <p:spPr>
            <a:xfrm flipH="1">
              <a:off x="6682333" y="4673667"/>
              <a:ext cx="522945" cy="251220"/>
            </a:xfrm>
            <a:prstGeom prst="curvedDown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3" name="Curved Down Arrow 112"/>
            <p:cNvSpPr/>
            <p:nvPr/>
          </p:nvSpPr>
          <p:spPr>
            <a:xfrm flipH="1">
              <a:off x="6240003" y="4674586"/>
              <a:ext cx="522945" cy="251220"/>
            </a:xfrm>
            <a:prstGeom prst="curvedDown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4" name="Curved Down Arrow 113"/>
            <p:cNvSpPr/>
            <p:nvPr/>
          </p:nvSpPr>
          <p:spPr>
            <a:xfrm flipH="1">
              <a:off x="5804805" y="4673667"/>
              <a:ext cx="522945" cy="251220"/>
            </a:xfrm>
            <a:prstGeom prst="curvedDown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5" name="Curved Down Arrow 114"/>
            <p:cNvSpPr/>
            <p:nvPr/>
          </p:nvSpPr>
          <p:spPr>
            <a:xfrm flipH="1">
              <a:off x="5381253" y="4636709"/>
              <a:ext cx="522945" cy="251220"/>
            </a:xfrm>
            <a:prstGeom prst="curvedDown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6" name="Curved Down Arrow 115"/>
            <p:cNvSpPr/>
            <p:nvPr/>
          </p:nvSpPr>
          <p:spPr>
            <a:xfrm flipH="1">
              <a:off x="4953066" y="4642842"/>
              <a:ext cx="522945" cy="251220"/>
            </a:xfrm>
            <a:prstGeom prst="curvedDown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7" name="Curved Down Arrow 116"/>
            <p:cNvSpPr/>
            <p:nvPr/>
          </p:nvSpPr>
          <p:spPr>
            <a:xfrm flipH="1">
              <a:off x="4536547" y="4642842"/>
              <a:ext cx="522945" cy="251220"/>
            </a:xfrm>
            <a:prstGeom prst="curvedDown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5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8" name="Straight Arrow Connector 117"/>
            <p:cNvCxnSpPr/>
            <p:nvPr/>
          </p:nvCxnSpPr>
          <p:spPr>
            <a:xfrm flipH="1">
              <a:off x="4617430" y="4579854"/>
              <a:ext cx="2563190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TextBox 118"/>
              <p:cNvSpPr txBox="1"/>
              <p:nvPr/>
            </p:nvSpPr>
            <p:spPr>
              <a:xfrm>
                <a:off x="4352713" y="3701948"/>
                <a:ext cx="2893806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350" dirty="0">
                    <a:latin typeface="Times New Roman" pitchFamily="18" charset="0"/>
                    <a:cs typeface="Times New Roman" pitchFamily="18" charset="0"/>
                  </a:rPr>
                  <a:t>Karena </a:t>
                </a:r>
                <a14:m>
                  <m:oMath xmlns:m="http://schemas.openxmlformats.org/officeDocument/2006/math">
                    <m:r>
                      <a:rPr lang="en-US" sz="1350">
                        <a:latin typeface="Cambria Math"/>
                        <a:cs typeface="Times New Roman" pitchFamily="18" charset="0"/>
                      </a:rPr>
                      <m:t>(</m:t>
                    </m:r>
                    <m:r>
                      <a:rPr lang="en-US" sz="1350" i="1">
                        <a:latin typeface="Cambria Math"/>
                        <a:cs typeface="Times New Roman" pitchFamily="18" charset="0"/>
                      </a:rPr>
                      <m:t>−) </m:t>
                    </m:r>
                  </m:oMath>
                </a14:m>
                <a:r>
                  <a:rPr lang="en-US" sz="1350" dirty="0">
                    <a:latin typeface="Times New Roman" pitchFamily="18" charset="0"/>
                    <a:cs typeface="Times New Roman" pitchFamily="18" charset="0"/>
                  </a:rPr>
                  <a:t>maka </a:t>
                </a:r>
                <a:r>
                  <a:rPr lang="en-US" sz="1350" dirty="0" err="1">
                    <a:latin typeface="Times New Roman" pitchFamily="18" charset="0"/>
                    <a:cs typeface="Times New Roman" pitchFamily="18" charset="0"/>
                  </a:rPr>
                  <a:t>bergerak</a:t>
                </a:r>
                <a:r>
                  <a:rPr lang="en-US" sz="135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350" dirty="0" err="1">
                    <a:latin typeface="Times New Roman" pitchFamily="18" charset="0"/>
                    <a:cs typeface="Times New Roman" pitchFamily="18" charset="0"/>
                  </a:rPr>
                  <a:t>ke</a:t>
                </a:r>
                <a:r>
                  <a:rPr lang="en-US" sz="135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350" dirty="0" err="1">
                    <a:latin typeface="Times New Roman" pitchFamily="18" charset="0"/>
                    <a:cs typeface="Times New Roman" pitchFamily="18" charset="0"/>
                  </a:rPr>
                  <a:t>arah</a:t>
                </a:r>
                <a:r>
                  <a:rPr lang="en-US" sz="135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350" dirty="0" err="1">
                    <a:latin typeface="Times New Roman" pitchFamily="18" charset="0"/>
                    <a:cs typeface="Times New Roman" pitchFamily="18" charset="0"/>
                  </a:rPr>
                  <a:t>kiri</a:t>
                </a:r>
                <a:endParaRPr lang="en-US" sz="135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19" name="TextBox 1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2713" y="3701948"/>
                <a:ext cx="2893806" cy="300082"/>
              </a:xfrm>
              <a:prstGeom prst="rect">
                <a:avLst/>
              </a:prstGeom>
              <a:blipFill>
                <a:blip r:embed="rId32"/>
                <a:stretch>
                  <a:fillRect l="-421" t="-2000" b="-1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473657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7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25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2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4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945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7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7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7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/>
      <p:bldP spid="13" grpId="0"/>
      <p:bldP spid="15" grpId="0"/>
      <p:bldP spid="77" grpId="0"/>
      <p:bldP spid="78" grpId="0"/>
      <p:bldP spid="79" grpId="0"/>
      <p:bldP spid="11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23" y="57150"/>
            <a:ext cx="2687777" cy="73805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xmlns="" id="{4BD3FE87-0E70-87D2-77FD-9A0373BB5C72}"/>
                  </a:ext>
                </a:extLst>
              </p:cNvPr>
              <p:cNvSpPr txBox="1"/>
              <p:nvPr/>
            </p:nvSpPr>
            <p:spPr>
              <a:xfrm>
                <a:off x="293753" y="1947058"/>
                <a:ext cx="5044394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Penulisan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bentuk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baku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5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1000</m:t>
                    </m:r>
                  </m:oMath>
                </a14:m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5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</a:t>
                </a:r>
                <a:r>
                  <a:rPr lang="en-ID" sz="165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Ketahui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bahwa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5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1000 = 10 × 10 × 10 = 10 × 10³</m:t>
                    </m:r>
                  </m:oMath>
                </a14:m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4BD3FE87-0E70-87D2-77FD-9A0373BB5C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753" y="1947058"/>
                <a:ext cx="5044394" cy="1107996"/>
              </a:xfrm>
              <a:prstGeom prst="rect">
                <a:avLst/>
              </a:prstGeom>
              <a:blipFill>
                <a:blip r:embed="rId4"/>
                <a:stretch>
                  <a:fillRect l="-725" b="-65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xmlns="" id="{849488A5-2F74-2DF6-02E8-25B0A2A799B2}"/>
                  </a:ext>
                </a:extLst>
              </p:cNvPr>
              <p:cNvSpPr txBox="1"/>
              <p:nvPr/>
            </p:nvSpPr>
            <p:spPr>
              <a:xfrm>
                <a:off x="293752" y="3036543"/>
                <a:ext cx="8316848" cy="7064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Penulisan yang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tepat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untuk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5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10⁰</m:t>
                    </m:r>
                  </m:oMath>
                </a14:m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Penulisan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tepat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untuk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50" i="1">
                            <a:latin typeface="Cambria Math"/>
                          </a:rPr>
                        </m:ctrlPr>
                      </m:fPr>
                      <m:num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ID" sz="1650" i="1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  <m:r>
                      <a:rPr lang="en-ID" sz="165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65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D" sz="165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masing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ID" sz="165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masing</a:t>
                </a:r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ID" sz="165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ID" sz="1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en-ID" sz="1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ID" sz="165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ID" sz="1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en-ID" sz="1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−2</m:t>
                        </m:r>
                      </m:sup>
                    </m:sSup>
                  </m:oMath>
                </a14:m>
                <a:r>
                  <a:rPr lang="en-ID" sz="16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yaitu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sesuai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banyak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angka</a:t>
                </a:r>
                <a:r>
                  <a:rPr lang="en-ID" sz="16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nol.  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849488A5-2F74-2DF6-02E8-25B0A2A799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752" y="3036543"/>
                <a:ext cx="8316848" cy="706412"/>
              </a:xfrm>
              <a:prstGeom prst="rect">
                <a:avLst/>
              </a:prstGeom>
              <a:blipFill>
                <a:blip r:embed="rId5"/>
                <a:stretch>
                  <a:fillRect l="-440" b="-112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xmlns="" id="{C0BCC138-3395-F512-4502-B24EACE603AE}"/>
                  </a:ext>
                </a:extLst>
              </p:cNvPr>
              <p:cNvSpPr/>
              <p:nvPr/>
            </p:nvSpPr>
            <p:spPr>
              <a:xfrm>
                <a:off x="1494242" y="1016113"/>
                <a:ext cx="6201958" cy="775756"/>
              </a:xfrm>
              <a:prstGeom prst="round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D" sz="1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Bentuk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baku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penulisan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dalam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bentuk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50" b="0" i="0" dirty="0" smtClean="0">
                        <a:solidFill>
                          <a:schemeClr val="tx1"/>
                        </a:solidFill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sz="1650" b="0" i="0" dirty="0" smtClean="0">
                  <a:solidFill>
                    <a:schemeClr val="tx1"/>
                  </a:solidFill>
                  <a:latin typeface="Cambria Math"/>
                  <a:cs typeface="Times New Roman" panose="02020603050405020304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en-ID" sz="165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ID" sz="165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× </m:t>
                    </m:r>
                    <m:sSup>
                      <m:sSupPr>
                        <m:ctrlPr>
                          <a:rPr lang="en-ID" sz="1650" i="1" dirty="0">
                            <a:solidFill>
                              <a:schemeClr val="tx1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ID" sz="165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en-ID" sz="165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ID" sz="1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dengan </a:t>
                </a:r>
                <a14:m>
                  <m:oMath xmlns:m="http://schemas.openxmlformats.org/officeDocument/2006/math">
                    <m:r>
                      <a:rPr lang="en-ID" sz="165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memenuhi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 ≤ </a:t>
                </a:r>
                <a:r>
                  <a:rPr lang="en-ID" sz="1650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&lt; 10 dan </a:t>
                </a:r>
                <a:r>
                  <a:rPr lang="en-ID" sz="1650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asli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C0BCC138-3395-F512-4502-B24EACE603A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4242" y="1016113"/>
                <a:ext cx="6201958" cy="775756"/>
              </a:xfrm>
              <a:prstGeom prst="roundRect">
                <a:avLst/>
              </a:prstGeom>
              <a:blipFill rotWithShape="1">
                <a:blip r:embed="rId7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A5D830B-CE02-C79F-63DB-50726ABC07DE}"/>
              </a:ext>
            </a:extLst>
          </p:cNvPr>
          <p:cNvSpPr txBox="1"/>
          <p:nvPr/>
        </p:nvSpPr>
        <p:spPr>
          <a:xfrm>
            <a:off x="333336" y="285750"/>
            <a:ext cx="2486064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1.11 </a:t>
            </a:r>
            <a:r>
              <a:rPr lang="en-ID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Bentuk</a:t>
            </a:r>
            <a:r>
              <a:rPr lang="en-ID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Baku</a:t>
            </a:r>
          </a:p>
          <a:p>
            <a:endParaRPr lang="en-ID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xmlns="" id="{25835575-AF3B-8D53-18EB-887BE726BF83}"/>
                  </a:ext>
                </a:extLst>
              </p:cNvPr>
              <p:cNvSpPr/>
              <p:nvPr/>
            </p:nvSpPr>
            <p:spPr>
              <a:xfrm>
                <a:off x="1343736" y="3915807"/>
                <a:ext cx="5730446" cy="789543"/>
              </a:xfrm>
              <a:prstGeom prst="round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Bentuk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baku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kecil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penulisan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menjadi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5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ID" sz="165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× </m:t>
                    </m:r>
                    <m:sSup>
                      <m:sSupPr>
                        <m:ctrlPr>
                          <a:rPr lang="en-ID" sz="1650" i="1" dirty="0">
                            <a:solidFill>
                              <a:schemeClr val="tx1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ID" sz="165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en-ID" sz="165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ID" sz="165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5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 ≤ </m:t>
                    </m:r>
                    <m:r>
                      <a:rPr lang="en-ID" sz="165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ID" sz="165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&lt; 10 </m:t>
                    </m:r>
                  </m:oMath>
                </a14:m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dan </a:t>
                </a:r>
                <a14:m>
                  <m:oMath xmlns:m="http://schemas.openxmlformats.org/officeDocument/2006/math">
                    <m:r>
                      <a:rPr lang="en-ID" sz="165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ID" sz="165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asli</a:t>
                </a:r>
                <a:r>
                  <a:rPr lang="en-ID" sz="1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algn="ctr"/>
                <a:endParaRPr lang="en-ID" sz="1350" dirty="0"/>
              </a:p>
            </p:txBody>
          </p:sp>
        </mc:Choice>
        <mc:Fallback xmlns=""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25835575-AF3B-8D53-18EB-887BE726BF8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3736" y="3915807"/>
                <a:ext cx="5730446" cy="789543"/>
              </a:xfrm>
              <a:prstGeom prst="round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Snip Single Corner Rectangle 11"/>
          <p:cNvSpPr/>
          <p:nvPr/>
        </p:nvSpPr>
        <p:spPr>
          <a:xfrm>
            <a:off x="361958" y="1843849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612518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5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9" grpId="0" animBg="1"/>
      <p:bldP spid="10" grpId="0" build="p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Picture 8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4" y="22221"/>
            <a:ext cx="9141714" cy="5143500"/>
          </a:xfrm>
          <a:prstGeom prst="rect">
            <a:avLst/>
          </a:prstGeom>
        </p:spPr>
      </p:pic>
      <p:pic>
        <p:nvPicPr>
          <p:cNvPr id="117" name="Picture 1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9" y="52269"/>
            <a:ext cx="3656104" cy="107168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464442" y="3873102"/>
                <a:ext cx="173720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3+</m:t>
                      </m:r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</a:rPr>
                            <m:t>−5</m:t>
                          </m:r>
                        </m:e>
                      </m:d>
                      <m:r>
                        <a:rPr lang="en-US" i="1">
                          <a:latin typeface="Cambria Math"/>
                        </a:rPr>
                        <m:t>=−2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442" y="3873102"/>
                <a:ext cx="1737207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435945" y="2934569"/>
                <a:ext cx="210192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</a:rPr>
                            <m:t>−2</m:t>
                          </m:r>
                        </m:e>
                      </m:d>
                      <m:r>
                        <a:rPr lang="en-US" i="1"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</a:rPr>
                            <m:t>−3</m:t>
                          </m:r>
                        </m:e>
                      </m:d>
                      <m:r>
                        <a:rPr lang="en-US" i="1">
                          <a:latin typeface="Cambria Math"/>
                        </a:rPr>
                        <m:t>=−5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945" y="2934569"/>
                <a:ext cx="2101922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7" name="Picture 26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90469" y="1842808"/>
            <a:ext cx="614396" cy="35641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02028" y="1039385"/>
            <a:ext cx="556045" cy="322561"/>
          </a:xfrm>
          <a:prstGeom prst="rect">
            <a:avLst/>
          </a:prstGeom>
          <a:ln>
            <a:noFill/>
          </a:ln>
        </p:spPr>
      </p:pic>
      <p:sp>
        <p:nvSpPr>
          <p:cNvPr id="31" name="TextBox 30"/>
          <p:cNvSpPr txBox="1"/>
          <p:nvPr/>
        </p:nvSpPr>
        <p:spPr>
          <a:xfrm>
            <a:off x="1031274" y="525333"/>
            <a:ext cx="2441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Model 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Mobil </a:t>
            </a:r>
            <a:r>
              <a:rPr lang="en-US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Bergerak</a:t>
            </a:r>
            <a:endParaRPr lang="en-US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463111" y="1015697"/>
                <a:ext cx="119936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2+3=5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111" y="1015697"/>
                <a:ext cx="1199367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435946" y="2015789"/>
                <a:ext cx="156408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</a:rPr>
                            <m:t>−2</m:t>
                          </m:r>
                        </m:e>
                      </m:d>
                      <m:r>
                        <a:rPr lang="en-US" i="1">
                          <a:latin typeface="Cambria Math"/>
                        </a:rPr>
                        <m:t>+3=1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946" y="2015789"/>
                <a:ext cx="1564083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4" name="Group 23"/>
          <p:cNvGrpSpPr/>
          <p:nvPr/>
        </p:nvGrpSpPr>
        <p:grpSpPr>
          <a:xfrm>
            <a:off x="2578477" y="1406665"/>
            <a:ext cx="2967536" cy="335439"/>
            <a:chOff x="3594021" y="900033"/>
            <a:chExt cx="3048210" cy="44725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TextBox 40"/>
                <p:cNvSpPr txBox="1"/>
                <p:nvPr/>
              </p:nvSpPr>
              <p:spPr>
                <a:xfrm>
                  <a:off x="3893455" y="913038"/>
                  <a:ext cx="342819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0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41" name="TextBox 4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93455" y="913038"/>
                  <a:ext cx="342819" cy="430886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" name="TextBox 41"/>
                <p:cNvSpPr txBox="1"/>
                <p:nvPr/>
              </p:nvSpPr>
              <p:spPr>
                <a:xfrm>
                  <a:off x="4336029" y="904920"/>
                  <a:ext cx="342819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1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42" name="TextBox 4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36029" y="904920"/>
                  <a:ext cx="342819" cy="430886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TextBox 42"/>
                <p:cNvSpPr txBox="1"/>
                <p:nvPr/>
              </p:nvSpPr>
              <p:spPr>
                <a:xfrm>
                  <a:off x="4725495" y="916398"/>
                  <a:ext cx="342819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2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43" name="TextBox 4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25495" y="916398"/>
                  <a:ext cx="342819" cy="430886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TextBox 43"/>
                <p:cNvSpPr txBox="1"/>
                <p:nvPr/>
              </p:nvSpPr>
              <p:spPr>
                <a:xfrm>
                  <a:off x="5146616" y="904920"/>
                  <a:ext cx="342819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3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44" name="TextBox 4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46616" y="904920"/>
                  <a:ext cx="342819" cy="430886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TextBox 44"/>
                <p:cNvSpPr txBox="1"/>
                <p:nvPr/>
              </p:nvSpPr>
              <p:spPr>
                <a:xfrm>
                  <a:off x="5569828" y="916398"/>
                  <a:ext cx="342819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4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45" name="TextBox 4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69828" y="916398"/>
                  <a:ext cx="342819" cy="430886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TextBox 45"/>
                <p:cNvSpPr txBox="1"/>
                <p:nvPr/>
              </p:nvSpPr>
              <p:spPr>
                <a:xfrm>
                  <a:off x="5990949" y="904609"/>
                  <a:ext cx="342819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5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46" name="TextBox 4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90949" y="904609"/>
                  <a:ext cx="342819" cy="430886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3" name="Group 22"/>
            <p:cNvGrpSpPr/>
            <p:nvPr/>
          </p:nvGrpSpPr>
          <p:grpSpPr>
            <a:xfrm>
              <a:off x="3594021" y="900033"/>
              <a:ext cx="3048210" cy="0"/>
              <a:chOff x="3594021" y="900033"/>
              <a:chExt cx="3048210" cy="0"/>
            </a:xfrm>
          </p:grpSpPr>
          <p:cxnSp>
            <p:nvCxnSpPr>
              <p:cNvPr id="34" name="Straight Connector 33"/>
              <p:cNvCxnSpPr/>
              <p:nvPr/>
            </p:nvCxnSpPr>
            <p:spPr>
              <a:xfrm>
                <a:off x="3594021" y="900033"/>
                <a:ext cx="457200" cy="0"/>
              </a:xfrm>
              <a:prstGeom prst="line">
                <a:avLst/>
              </a:prstGeom>
              <a:ln>
                <a:headEnd type="stealth" w="lg" len="lg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4453911" y="900033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4883498" y="900033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>
                <a:off x="5318234" y="900033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>
                <a:off x="5727831" y="900033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/>
              <p:nvPr/>
            </p:nvCxnSpPr>
            <p:spPr>
              <a:xfrm>
                <a:off x="6185031" y="900033"/>
                <a:ext cx="457200" cy="0"/>
              </a:xfrm>
              <a:prstGeom prst="line">
                <a:avLst/>
              </a:prstGeom>
              <a:ln>
                <a:headEnd type="none" w="med" len="med"/>
                <a:tailEnd type="stealth" w="lg" len="lg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>
              <a:xfrm>
                <a:off x="4044355" y="900033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8" name="Group 67"/>
          <p:cNvGrpSpPr/>
          <p:nvPr/>
        </p:nvGrpSpPr>
        <p:grpSpPr>
          <a:xfrm>
            <a:off x="2532103" y="3148753"/>
            <a:ext cx="3013910" cy="335021"/>
            <a:chOff x="3193801" y="3143006"/>
            <a:chExt cx="3661230" cy="446694"/>
          </a:xfrm>
        </p:grpSpPr>
        <p:grpSp>
          <p:nvGrpSpPr>
            <p:cNvPr id="60" name="Group 59"/>
            <p:cNvGrpSpPr/>
            <p:nvPr/>
          </p:nvGrpSpPr>
          <p:grpSpPr>
            <a:xfrm>
              <a:off x="3193801" y="3146150"/>
              <a:ext cx="3661230" cy="12662"/>
              <a:chOff x="7210678" y="989804"/>
              <a:chExt cx="3661230" cy="12662"/>
            </a:xfrm>
          </p:grpSpPr>
          <p:cxnSp>
            <p:nvCxnSpPr>
              <p:cNvPr id="49" name="Straight Connector 48"/>
              <p:cNvCxnSpPr/>
              <p:nvPr/>
            </p:nvCxnSpPr>
            <p:spPr>
              <a:xfrm>
                <a:off x="7210678" y="1002466"/>
                <a:ext cx="457200" cy="0"/>
              </a:xfrm>
              <a:prstGeom prst="line">
                <a:avLst/>
              </a:prstGeom>
              <a:ln>
                <a:headEnd type="stealth" w="lg" len="lg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>
                <a:off x="7689568" y="1002466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>
                <a:off x="10414708" y="994998"/>
                <a:ext cx="457200" cy="0"/>
              </a:xfrm>
              <a:prstGeom prst="line">
                <a:avLst/>
              </a:prstGeom>
              <a:ln>
                <a:headEnd type="none" w="med" len="med"/>
                <a:tailEnd type="stealth" w="lg" len="lg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>
                <a:off x="8146768" y="994998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>
                <a:off x="8603968" y="1002466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>
                <a:off x="9061168" y="989804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9500308" y="1002466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>
                <a:off x="9957508" y="1002466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1" name="TextBox 60"/>
                <p:cNvSpPr txBox="1"/>
                <p:nvPr/>
              </p:nvSpPr>
              <p:spPr>
                <a:xfrm>
                  <a:off x="3262056" y="3158811"/>
                  <a:ext cx="580683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−5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61" name="TextBox 6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62056" y="3158811"/>
                  <a:ext cx="580683" cy="430887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2" name="TextBox 61"/>
                <p:cNvSpPr txBox="1"/>
                <p:nvPr/>
              </p:nvSpPr>
              <p:spPr>
                <a:xfrm>
                  <a:off x="5769216" y="3146150"/>
                  <a:ext cx="405427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0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62" name="TextBox 6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69216" y="3146150"/>
                  <a:ext cx="405427" cy="430887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3" name="TextBox 62"/>
                <p:cNvSpPr txBox="1"/>
                <p:nvPr/>
              </p:nvSpPr>
              <p:spPr>
                <a:xfrm>
                  <a:off x="6205310" y="3146150"/>
                  <a:ext cx="405427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1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63" name="TextBox 6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05310" y="3146150"/>
                  <a:ext cx="405427" cy="430887"/>
                </a:xfrm>
                <a:prstGeom prst="rect">
                  <a:avLst/>
                </a:prstGeom>
                <a:blipFill>
                  <a:blip r:embed="rId1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4" name="TextBox 63"/>
                <p:cNvSpPr txBox="1"/>
                <p:nvPr/>
              </p:nvSpPr>
              <p:spPr>
                <a:xfrm>
                  <a:off x="5119650" y="3146150"/>
                  <a:ext cx="580683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−1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64" name="TextBox 6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19650" y="3146150"/>
                  <a:ext cx="580683" cy="430887"/>
                </a:xfrm>
                <a:prstGeom prst="rect">
                  <a:avLst/>
                </a:prstGeom>
                <a:blipFill>
                  <a:blip r:embed="rId1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5" name="TextBox 64"/>
                <p:cNvSpPr txBox="1"/>
                <p:nvPr/>
              </p:nvSpPr>
              <p:spPr>
                <a:xfrm>
                  <a:off x="4651777" y="3143006"/>
                  <a:ext cx="580683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−2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65" name="TextBox 6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51777" y="3143006"/>
                  <a:ext cx="580683" cy="430887"/>
                </a:xfrm>
                <a:prstGeom prst="rect">
                  <a:avLst/>
                </a:prstGeom>
                <a:blipFill>
                  <a:blip r:embed="rId2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6" name="TextBox 65"/>
                <p:cNvSpPr txBox="1"/>
                <p:nvPr/>
              </p:nvSpPr>
              <p:spPr>
                <a:xfrm>
                  <a:off x="4222190" y="3146150"/>
                  <a:ext cx="580683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−3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66" name="TextBox 6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22190" y="3146150"/>
                  <a:ext cx="580683" cy="430887"/>
                </a:xfrm>
                <a:prstGeom prst="rect">
                  <a:avLst/>
                </a:prstGeom>
                <a:blipFill>
                  <a:blip r:embed="rId2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7" name="TextBox 66"/>
                <p:cNvSpPr txBox="1"/>
                <p:nvPr/>
              </p:nvSpPr>
              <p:spPr>
                <a:xfrm>
                  <a:off x="3729079" y="3158813"/>
                  <a:ext cx="580683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−4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67" name="TextBox 6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29079" y="3158813"/>
                  <a:ext cx="580683" cy="430887"/>
                </a:xfrm>
                <a:prstGeom prst="rect">
                  <a:avLst/>
                </a:prstGeom>
                <a:blipFill>
                  <a:blip r:embed="rId2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6" name="Group 85"/>
          <p:cNvGrpSpPr/>
          <p:nvPr/>
        </p:nvGrpSpPr>
        <p:grpSpPr>
          <a:xfrm>
            <a:off x="2524983" y="2230131"/>
            <a:ext cx="2967535" cy="359420"/>
            <a:chOff x="3248599" y="4196143"/>
            <a:chExt cx="3606432" cy="479226"/>
          </a:xfrm>
        </p:grpSpPr>
        <p:grpSp>
          <p:nvGrpSpPr>
            <p:cNvPr id="85" name="Group 84"/>
            <p:cNvGrpSpPr/>
            <p:nvPr/>
          </p:nvGrpSpPr>
          <p:grpSpPr>
            <a:xfrm>
              <a:off x="3248599" y="4196143"/>
              <a:ext cx="3606432" cy="7468"/>
              <a:chOff x="6533108" y="908549"/>
              <a:chExt cx="3606432" cy="7468"/>
            </a:xfrm>
          </p:grpSpPr>
          <p:cxnSp>
            <p:nvCxnSpPr>
              <p:cNvPr id="69" name="Straight Connector 68"/>
              <p:cNvCxnSpPr/>
              <p:nvPr/>
            </p:nvCxnSpPr>
            <p:spPr>
              <a:xfrm>
                <a:off x="6533108" y="916017"/>
                <a:ext cx="457200" cy="0"/>
              </a:xfrm>
              <a:prstGeom prst="line">
                <a:avLst/>
              </a:prstGeom>
              <a:ln>
                <a:headEnd type="stealth" w="lg" len="lg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/>
              <p:cNvCxnSpPr/>
              <p:nvPr/>
            </p:nvCxnSpPr>
            <p:spPr>
              <a:xfrm>
                <a:off x="7011998" y="916017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/>
              <p:cNvCxnSpPr/>
              <p:nvPr/>
            </p:nvCxnSpPr>
            <p:spPr>
              <a:xfrm>
                <a:off x="9682340" y="916017"/>
                <a:ext cx="457200" cy="0"/>
              </a:xfrm>
              <a:prstGeom prst="line">
                <a:avLst/>
              </a:prstGeom>
              <a:ln>
                <a:headEnd type="none" w="med" len="med"/>
                <a:tailEnd type="stealth" w="lg" len="lg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>
              <a:xfrm>
                <a:off x="7465978" y="916017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>
                <a:off x="7923178" y="916017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>
                <a:off x="8380378" y="908549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>
                <a:off x="8837578" y="916017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>
                <a:off x="9279938" y="916017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8" name="TextBox 77"/>
                <p:cNvSpPr txBox="1"/>
                <p:nvPr/>
              </p:nvSpPr>
              <p:spPr>
                <a:xfrm>
                  <a:off x="4746396" y="4244068"/>
                  <a:ext cx="580931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−1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78" name="TextBox 7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46396" y="4244068"/>
                  <a:ext cx="580931" cy="430887"/>
                </a:xfrm>
                <a:prstGeom prst="rect">
                  <a:avLst/>
                </a:prstGeom>
                <a:blipFill>
                  <a:blip r:embed="rId2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9" name="TextBox 78"/>
                <p:cNvSpPr txBox="1"/>
                <p:nvPr/>
              </p:nvSpPr>
              <p:spPr>
                <a:xfrm>
                  <a:off x="5821579" y="4236603"/>
                  <a:ext cx="405600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1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79" name="TextBox 7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21579" y="4236603"/>
                  <a:ext cx="405600" cy="430887"/>
                </a:xfrm>
                <a:prstGeom prst="rect">
                  <a:avLst/>
                </a:prstGeom>
                <a:blipFill>
                  <a:blip r:embed="rId2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0" name="TextBox 79"/>
                <p:cNvSpPr txBox="1"/>
                <p:nvPr/>
              </p:nvSpPr>
              <p:spPr>
                <a:xfrm>
                  <a:off x="6254846" y="4223824"/>
                  <a:ext cx="405600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2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80" name="TextBox 7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54846" y="4223824"/>
                  <a:ext cx="405600" cy="430887"/>
                </a:xfrm>
                <a:prstGeom prst="rect">
                  <a:avLst/>
                </a:prstGeom>
                <a:blipFill>
                  <a:blip r:embed="rId2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1" name="TextBox 80"/>
                <p:cNvSpPr txBox="1"/>
                <p:nvPr/>
              </p:nvSpPr>
              <p:spPr>
                <a:xfrm>
                  <a:off x="5348924" y="4236603"/>
                  <a:ext cx="405600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0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81" name="TextBox 8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48924" y="4236603"/>
                  <a:ext cx="405600" cy="430887"/>
                </a:xfrm>
                <a:prstGeom prst="rect">
                  <a:avLst/>
                </a:prstGeom>
                <a:blipFill>
                  <a:blip r:embed="rId2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2" name="TextBox 81"/>
                <p:cNvSpPr txBox="1"/>
                <p:nvPr/>
              </p:nvSpPr>
              <p:spPr>
                <a:xfrm>
                  <a:off x="4261165" y="4244482"/>
                  <a:ext cx="580931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−2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82" name="TextBox 8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61165" y="4244482"/>
                  <a:ext cx="580931" cy="430887"/>
                </a:xfrm>
                <a:prstGeom prst="rect">
                  <a:avLst/>
                </a:prstGeom>
                <a:blipFill>
                  <a:blip r:embed="rId2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3" name="TextBox 82"/>
                <p:cNvSpPr txBox="1"/>
                <p:nvPr/>
              </p:nvSpPr>
              <p:spPr>
                <a:xfrm>
                  <a:off x="3812633" y="4225202"/>
                  <a:ext cx="580931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−3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83" name="TextBox 8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12633" y="4225202"/>
                  <a:ext cx="580931" cy="430886"/>
                </a:xfrm>
                <a:prstGeom prst="rect">
                  <a:avLst/>
                </a:prstGeom>
                <a:blipFill>
                  <a:blip r:embed="rId2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4" name="TextBox 83"/>
                <p:cNvSpPr txBox="1"/>
                <p:nvPr/>
              </p:nvSpPr>
              <p:spPr>
                <a:xfrm>
                  <a:off x="3348037" y="4236603"/>
                  <a:ext cx="580931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−4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84" name="TextBox 8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48037" y="4236603"/>
                  <a:ext cx="580931" cy="430886"/>
                </a:xfrm>
                <a:prstGeom prst="rect">
                  <a:avLst/>
                </a:prstGeom>
                <a:blipFill>
                  <a:blip r:embed="rId2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88" name="Picture 87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81161" y="2790844"/>
            <a:ext cx="614396" cy="356410"/>
          </a:xfrm>
          <a:prstGeom prst="rect">
            <a:avLst/>
          </a:prstGeom>
          <a:ln>
            <a:noFill/>
          </a:ln>
        </p:spPr>
      </p:pic>
      <p:grpSp>
        <p:nvGrpSpPr>
          <p:cNvPr id="21" name="Group 20"/>
          <p:cNvGrpSpPr/>
          <p:nvPr/>
        </p:nvGrpSpPr>
        <p:grpSpPr>
          <a:xfrm>
            <a:off x="2524983" y="4086338"/>
            <a:ext cx="2967535" cy="335775"/>
            <a:chOff x="3277029" y="5448449"/>
            <a:chExt cx="3637679" cy="447699"/>
          </a:xfrm>
        </p:grpSpPr>
        <p:grpSp>
          <p:nvGrpSpPr>
            <p:cNvPr id="20" name="Group 19"/>
            <p:cNvGrpSpPr/>
            <p:nvPr/>
          </p:nvGrpSpPr>
          <p:grpSpPr>
            <a:xfrm>
              <a:off x="3277029" y="5455843"/>
              <a:ext cx="3637679" cy="9419"/>
              <a:chOff x="7354171" y="1591467"/>
              <a:chExt cx="3637679" cy="9419"/>
            </a:xfrm>
          </p:grpSpPr>
          <p:cxnSp>
            <p:nvCxnSpPr>
              <p:cNvPr id="91" name="Straight Connector 90"/>
              <p:cNvCxnSpPr/>
              <p:nvPr/>
            </p:nvCxnSpPr>
            <p:spPr>
              <a:xfrm>
                <a:off x="7354171" y="1600886"/>
                <a:ext cx="457200" cy="0"/>
              </a:xfrm>
              <a:prstGeom prst="line">
                <a:avLst/>
              </a:prstGeom>
              <a:ln>
                <a:headEnd type="stealth" w="lg" len="lg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/>
              <p:cNvCxnSpPr/>
              <p:nvPr/>
            </p:nvCxnSpPr>
            <p:spPr>
              <a:xfrm>
                <a:off x="7833061" y="1600886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/>
              <p:cNvCxnSpPr/>
              <p:nvPr/>
            </p:nvCxnSpPr>
            <p:spPr>
              <a:xfrm>
                <a:off x="10534650" y="1593418"/>
                <a:ext cx="457200" cy="0"/>
              </a:xfrm>
              <a:prstGeom prst="line">
                <a:avLst/>
              </a:prstGeom>
              <a:ln>
                <a:headEnd type="none" w="med" len="med"/>
                <a:tailEnd type="stealth" w="lg" len="lg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4" name="Straight Connector 93"/>
              <p:cNvCxnSpPr/>
              <p:nvPr/>
            </p:nvCxnSpPr>
            <p:spPr>
              <a:xfrm>
                <a:off x="8290261" y="1600886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/>
              <p:cNvCxnSpPr/>
              <p:nvPr/>
            </p:nvCxnSpPr>
            <p:spPr>
              <a:xfrm>
                <a:off x="8747461" y="1600886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/>
              <p:cNvCxnSpPr/>
              <p:nvPr/>
            </p:nvCxnSpPr>
            <p:spPr>
              <a:xfrm>
                <a:off x="9204661" y="1600886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/>
              <p:cNvCxnSpPr/>
              <p:nvPr/>
            </p:nvCxnSpPr>
            <p:spPr>
              <a:xfrm>
                <a:off x="9661861" y="1600886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/>
              <p:cNvCxnSpPr/>
              <p:nvPr/>
            </p:nvCxnSpPr>
            <p:spPr>
              <a:xfrm>
                <a:off x="10119061" y="1591467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0" name="TextBox 99"/>
                <p:cNvSpPr txBox="1"/>
                <p:nvPr/>
              </p:nvSpPr>
              <p:spPr>
                <a:xfrm>
                  <a:off x="4507103" y="5465262"/>
                  <a:ext cx="409114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0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100" name="TextBox 9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07103" y="5465262"/>
                  <a:ext cx="409114" cy="430886"/>
                </a:xfrm>
                <a:prstGeom prst="rect">
                  <a:avLst/>
                </a:prstGeom>
                <a:blipFill>
                  <a:blip r:embed="rId3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1" name="TextBox 100"/>
                <p:cNvSpPr txBox="1"/>
                <p:nvPr/>
              </p:nvSpPr>
              <p:spPr>
                <a:xfrm>
                  <a:off x="4927873" y="5465262"/>
                  <a:ext cx="409114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1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101" name="TextBox 10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27873" y="5465262"/>
                  <a:ext cx="409114" cy="430886"/>
                </a:xfrm>
                <a:prstGeom prst="rect">
                  <a:avLst/>
                </a:prstGeom>
                <a:blipFill>
                  <a:blip r:embed="rId3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2" name="TextBox 101"/>
                <p:cNvSpPr txBox="1"/>
                <p:nvPr/>
              </p:nvSpPr>
              <p:spPr>
                <a:xfrm>
                  <a:off x="5406512" y="5455844"/>
                  <a:ext cx="409114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2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102" name="TextBox 10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06512" y="5455844"/>
                  <a:ext cx="409114" cy="430886"/>
                </a:xfrm>
                <a:prstGeom prst="rect">
                  <a:avLst/>
                </a:prstGeom>
                <a:blipFill>
                  <a:blip r:embed="rId3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3" name="TextBox 102"/>
                <p:cNvSpPr txBox="1"/>
                <p:nvPr/>
              </p:nvSpPr>
              <p:spPr>
                <a:xfrm>
                  <a:off x="5856969" y="5448449"/>
                  <a:ext cx="409114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3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103" name="TextBox 10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56969" y="5448449"/>
                  <a:ext cx="409114" cy="430886"/>
                </a:xfrm>
                <a:prstGeom prst="rect">
                  <a:avLst/>
                </a:prstGeom>
                <a:blipFill>
                  <a:blip r:embed="rId3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4" name="TextBox 103"/>
                <p:cNvSpPr txBox="1"/>
                <p:nvPr/>
              </p:nvSpPr>
              <p:spPr>
                <a:xfrm>
                  <a:off x="6306598" y="5455844"/>
                  <a:ext cx="409114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4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104" name="TextBox 10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06598" y="5455844"/>
                  <a:ext cx="409114" cy="430886"/>
                </a:xfrm>
                <a:prstGeom prst="rect">
                  <a:avLst/>
                </a:prstGeom>
                <a:blipFill>
                  <a:blip r:embed="rId3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5" name="TextBox 104"/>
                <p:cNvSpPr txBox="1"/>
                <p:nvPr/>
              </p:nvSpPr>
              <p:spPr>
                <a:xfrm>
                  <a:off x="3838393" y="5465262"/>
                  <a:ext cx="585964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−1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105" name="TextBox 10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38393" y="5465262"/>
                  <a:ext cx="585964" cy="430886"/>
                </a:xfrm>
                <a:prstGeom prst="rect">
                  <a:avLst/>
                </a:prstGeom>
                <a:blipFill>
                  <a:blip r:embed="rId3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6" name="TextBox 105"/>
                <p:cNvSpPr txBox="1"/>
                <p:nvPr/>
              </p:nvSpPr>
              <p:spPr>
                <a:xfrm>
                  <a:off x="3376295" y="5465262"/>
                  <a:ext cx="585964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−2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106" name="TextBox 10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76295" y="5465262"/>
                  <a:ext cx="585964" cy="430886"/>
                </a:xfrm>
                <a:prstGeom prst="rect">
                  <a:avLst/>
                </a:prstGeom>
                <a:blipFill>
                  <a:blip r:embed="rId3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107" name="Picture 106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39775" y="3689226"/>
            <a:ext cx="614396" cy="356410"/>
          </a:xfrm>
          <a:prstGeom prst="rect">
            <a:avLst/>
          </a:prstGeom>
        </p:spPr>
      </p:pic>
      <p:sp>
        <p:nvSpPr>
          <p:cNvPr id="108" name="Oval 107"/>
          <p:cNvSpPr/>
          <p:nvPr/>
        </p:nvSpPr>
        <p:spPr>
          <a:xfrm>
            <a:off x="3763004" y="1331645"/>
            <a:ext cx="190263" cy="15004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9" name="Oval 108"/>
          <p:cNvSpPr/>
          <p:nvPr/>
        </p:nvSpPr>
        <p:spPr>
          <a:xfrm>
            <a:off x="5004263" y="1324309"/>
            <a:ext cx="190263" cy="15004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1" name="Oval 110"/>
          <p:cNvSpPr/>
          <p:nvPr/>
        </p:nvSpPr>
        <p:spPr>
          <a:xfrm>
            <a:off x="2806055" y="3085581"/>
            <a:ext cx="190263" cy="15004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2" name="Oval 111"/>
          <p:cNvSpPr/>
          <p:nvPr/>
        </p:nvSpPr>
        <p:spPr>
          <a:xfrm>
            <a:off x="3954170" y="3076084"/>
            <a:ext cx="190263" cy="15004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3" name="Oval 112"/>
          <p:cNvSpPr/>
          <p:nvPr/>
        </p:nvSpPr>
        <p:spPr>
          <a:xfrm>
            <a:off x="4705014" y="2154849"/>
            <a:ext cx="190263" cy="15004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4" name="Oval 113"/>
          <p:cNvSpPr/>
          <p:nvPr/>
        </p:nvSpPr>
        <p:spPr>
          <a:xfrm>
            <a:off x="3580568" y="2155103"/>
            <a:ext cx="190263" cy="15004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5" name="Oval 114"/>
          <p:cNvSpPr/>
          <p:nvPr/>
        </p:nvSpPr>
        <p:spPr>
          <a:xfrm>
            <a:off x="2795665" y="4023926"/>
            <a:ext cx="190263" cy="15004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6" name="Oval 115"/>
          <p:cNvSpPr/>
          <p:nvPr/>
        </p:nvSpPr>
        <p:spPr>
          <a:xfrm>
            <a:off x="4692041" y="4016862"/>
            <a:ext cx="190263" cy="15004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8" name="TextBox 117"/>
          <p:cNvSpPr txBox="1"/>
          <p:nvPr/>
        </p:nvSpPr>
        <p:spPr>
          <a:xfrm>
            <a:off x="457200" y="285750"/>
            <a:ext cx="6424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6801670" y="-1008974"/>
            <a:ext cx="4961078" cy="7185230"/>
          </a:xfrm>
          <a:prstGeom prst="rect">
            <a:avLst/>
          </a:prstGeom>
        </p:spPr>
      </p:pic>
      <p:pic>
        <p:nvPicPr>
          <p:cNvPr id="110" name="Picture 109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1267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2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63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44197E-6 2.51619E-6 L 0.09769 -0.00023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85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7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750"/>
                            </p:stCondLst>
                            <p:childTnLst>
                              <p:par>
                                <p:cTn id="36" presetID="63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9769 -0.00023 L 0.2346 0.00162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39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2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75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950"/>
                            </p:stCondLst>
                            <p:childTnLst>
                              <p:par>
                                <p:cTn id="55" presetID="35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45669E-6 -3.77428E-6 L -0.08311 -0.00208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55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92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450"/>
                            </p:stCondLst>
                            <p:childTnLst>
                              <p:par>
                                <p:cTn id="62" presetID="63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8311 -0.00208 L 0.04363 -0.00023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31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7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39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2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645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7650"/>
                            </p:stCondLst>
                            <p:childTnLst>
                              <p:par>
                                <p:cTn id="81" presetID="35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56611E-6 5.08788E-7 L -0.08089 5.08788E-7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5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99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1150"/>
                            </p:stCondLst>
                            <p:childTnLst>
                              <p:par>
                                <p:cTn id="88" presetID="35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8089 5.08788E-7 L -0.2075 -0.00208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31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34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44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565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69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8100"/>
                            </p:stCondLst>
                            <p:childTnLst>
                              <p:par>
                                <p:cTn id="107" presetID="63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97812E-6 -4.07956E-6 L 0.12453 0.00185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6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035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1600"/>
                            </p:stCondLst>
                            <p:childTnLst>
                              <p:par>
                                <p:cTn id="114" presetID="35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12453 0.00185 L -0.08167 0.00394 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17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385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31" grpId="0"/>
      <p:bldP spid="32" grpId="0"/>
      <p:bldP spid="33" grpId="0"/>
      <p:bldP spid="108" grpId="0" animBg="1"/>
      <p:bldP spid="109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547"/>
            <a:ext cx="9141714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14" y="392316"/>
            <a:ext cx="4648200" cy="655434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98632" y="478647"/>
            <a:ext cx="42947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Membandingkan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Dua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Bilangan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Bulat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01655" y="1581150"/>
            <a:ext cx="8441735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Bilangan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bulat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terletak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di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bagian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kanan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lebih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bernilai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besar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bilangan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di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sebelah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kirinya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59D19667-9981-A93C-082B-EAE97C5004C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523" y="2097009"/>
            <a:ext cx="5408573" cy="62873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xmlns="" id="{842F6804-940D-5617-3C41-68CFB0B489F3}"/>
                  </a:ext>
                </a:extLst>
              </p:cNvPr>
              <p:cNvSpPr txBox="1"/>
              <p:nvPr/>
            </p:nvSpPr>
            <p:spPr>
              <a:xfrm>
                <a:off x="103464" y="3116233"/>
                <a:ext cx="9044464" cy="3629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50" dirty="0">
                    <a:latin typeface="Times New Roman" pitchFamily="18" charset="0"/>
                    <a:cs typeface="Times New Roman" pitchFamily="18" charset="0"/>
                  </a:rPr>
                  <a:t>Sebagai </a:t>
                </a:r>
                <a:r>
                  <a:rPr lang="en-US" sz="1650" dirty="0" err="1">
                    <a:latin typeface="Times New Roman" pitchFamily="18" charset="0"/>
                    <a:cs typeface="Times New Roman" pitchFamily="18" charset="0"/>
                  </a:rPr>
                  <a:t>contoh</a:t>
                </a:r>
                <a:r>
                  <a:rPr lang="en-US" sz="165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50" i="1">
                        <a:latin typeface="Cambria Math" panose="02040503050406030204" pitchFamily="18" charset="0"/>
                        <a:cs typeface="Times New Roman" pitchFamily="18" charset="0"/>
                      </a:rPr>
                      <m:t>5</m:t>
                    </m:r>
                  </m:oMath>
                </a14:m>
                <a:r>
                  <a:rPr lang="en-US" sz="1650" dirty="0">
                    <a:latin typeface="Times New Roman" pitchFamily="18" charset="0"/>
                    <a:cs typeface="Times New Roman" pitchFamily="18" charset="0"/>
                  </a:rPr>
                  <a:t> &gt;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en-US" sz="1650" dirty="0"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en-US" sz="1650" dirty="0" err="1">
                    <a:latin typeface="Times New Roman" pitchFamily="18" charset="0"/>
                    <a:cs typeface="Times New Roman" pitchFamily="18" charset="0"/>
                  </a:rPr>
                  <a:t>Demikian</a:t>
                </a:r>
                <a:r>
                  <a:rPr lang="en-US" sz="1650" dirty="0">
                    <a:latin typeface="Times New Roman" pitchFamily="18" charset="0"/>
                    <a:cs typeface="Times New Roman" pitchFamily="18" charset="0"/>
                  </a:rPr>
                  <a:t> pula </a:t>
                </a:r>
                <a14:m>
                  <m:oMath xmlns:m="http://schemas.openxmlformats.org/officeDocument/2006/math">
                    <m:r>
                      <a:rPr lang="en-US" sz="1650" i="1">
                        <a:latin typeface="Cambria Math" panose="02040503050406030204" pitchFamily="18" charset="0"/>
                        <a:cs typeface="Times New Roman" pitchFamily="18" charset="0"/>
                      </a:rPr>
                      <m:t>5</m:t>
                    </m:r>
                  </m:oMath>
                </a14:m>
                <a:r>
                  <a:rPr lang="en-US" sz="1650" dirty="0">
                    <a:latin typeface="Times New Roman" pitchFamily="18" charset="0"/>
                    <a:cs typeface="Times New Roman" pitchFamily="18" charset="0"/>
                  </a:rPr>
                  <a:t> &gt; </a:t>
                </a:r>
                <a14:m>
                  <m:oMath xmlns:m="http://schemas.openxmlformats.org/officeDocument/2006/math">
                    <m:r>
                      <a:rPr lang="en-US" sz="1500" i="1">
                        <a:latin typeface="Cambria Math"/>
                      </a:rPr>
                      <m:t>−</m:t>
                    </m:r>
                    <m:r>
                      <a:rPr lang="en-US" sz="1500" i="1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en-US" sz="1650" dirty="0"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en-US" sz="1650" dirty="0" err="1" smtClean="0">
                    <a:latin typeface="Times New Roman" pitchFamily="18" charset="0"/>
                    <a:cs typeface="Times New Roman" pitchFamily="18" charset="0"/>
                  </a:rPr>
                  <a:t>Namun</a:t>
                </a:r>
                <a:r>
                  <a:rPr lang="en-US" sz="1650" dirty="0">
                    <a:latin typeface="Times New Roman" pitchFamily="18" charset="0"/>
                    <a:cs typeface="Times New Roman" pitchFamily="18" charset="0"/>
                  </a:rPr>
                  <a:t>,</a:t>
                </a:r>
                <a:r>
                  <a:rPr lang="en-US" sz="165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500" i="1">
                        <a:latin typeface="Cambria Math"/>
                      </a:rPr>
                      <m:t>−</m:t>
                    </m:r>
                    <m:r>
                      <a:rPr lang="en-US" sz="1500" i="1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en-US" sz="1650" dirty="0">
                    <a:latin typeface="Times New Roman" pitchFamily="18" charset="0"/>
                    <a:cs typeface="Times New Roman" pitchFamily="18" charset="0"/>
                  </a:rPr>
                  <a:t> &gt; </a:t>
                </a:r>
                <a14:m>
                  <m:oMath xmlns:m="http://schemas.openxmlformats.org/officeDocument/2006/math">
                    <m:r>
                      <a:rPr lang="en-US" sz="1500" i="1">
                        <a:latin typeface="Cambria Math"/>
                      </a:rPr>
                      <m:t>−</m:t>
                    </m:r>
                    <m:r>
                      <a:rPr lang="en-US" sz="1500" i="1">
                        <a:latin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en-US" sz="165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650" dirty="0" err="1">
                    <a:latin typeface="Times New Roman" pitchFamily="18" charset="0"/>
                    <a:cs typeface="Times New Roman" pitchFamily="18" charset="0"/>
                  </a:rPr>
                  <a:t>sebab</a:t>
                </a:r>
                <a:r>
                  <a:rPr lang="en-US" sz="165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500" i="1">
                        <a:latin typeface="Cambria Math"/>
                      </a:rPr>
                      <m:t>−</m:t>
                    </m:r>
                    <m:r>
                      <a:rPr lang="en-US" sz="1500" i="1">
                        <a:latin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en-US" sz="165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650" dirty="0" err="1">
                    <a:latin typeface="Times New Roman" pitchFamily="18" charset="0"/>
                    <a:cs typeface="Times New Roman" pitchFamily="18" charset="0"/>
                  </a:rPr>
                  <a:t>terletak</a:t>
                </a:r>
                <a:r>
                  <a:rPr lang="en-US" sz="1650" dirty="0">
                    <a:latin typeface="Times New Roman" pitchFamily="18" charset="0"/>
                    <a:cs typeface="Times New Roman" pitchFamily="18" charset="0"/>
                  </a:rPr>
                  <a:t> di </a:t>
                </a:r>
                <a:r>
                  <a:rPr lang="en-US" sz="1650" dirty="0" err="1">
                    <a:latin typeface="Times New Roman" pitchFamily="18" charset="0"/>
                    <a:cs typeface="Times New Roman" pitchFamily="18" charset="0"/>
                  </a:rPr>
                  <a:t>sebelah</a:t>
                </a:r>
                <a:r>
                  <a:rPr lang="en-US" sz="165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650" dirty="0" err="1">
                    <a:latin typeface="Times New Roman" pitchFamily="18" charset="0"/>
                    <a:cs typeface="Times New Roman" pitchFamily="18" charset="0"/>
                  </a:rPr>
                  <a:t>kiri</a:t>
                </a:r>
                <a:r>
                  <a:rPr lang="en-US" sz="165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650" dirty="0" err="1">
                    <a:latin typeface="Times New Roman" pitchFamily="18" charset="0"/>
                    <a:cs typeface="Times New Roman" pitchFamily="18" charset="0"/>
                  </a:rPr>
                  <a:t>dari</a:t>
                </a:r>
                <a:r>
                  <a:rPr lang="en-US" sz="165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500" i="1">
                        <a:latin typeface="Cambria Math"/>
                      </a:rPr>
                      <m:t>−</m:t>
                    </m:r>
                    <m:r>
                      <a:rPr lang="en-US" sz="1500" i="1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en-US" sz="1650" dirty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842F6804-940D-5617-3C41-68CFB0B489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464" y="3116233"/>
                <a:ext cx="9044464" cy="362984"/>
              </a:xfrm>
              <a:prstGeom prst="rect">
                <a:avLst/>
              </a:prstGeom>
              <a:blipFill>
                <a:blip r:embed="rId5"/>
                <a:stretch>
                  <a:fillRect l="-404" r="-135" b="-2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Picture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1339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6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0" grpId="0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0"/>
            <a:ext cx="9141714" cy="51435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22" y="29178"/>
            <a:ext cx="6345378" cy="132337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73632" y="426627"/>
            <a:ext cx="63081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1.2 </a:t>
            </a:r>
            <a:r>
              <a:rPr lang="en-US" sz="21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Operasi</a:t>
            </a:r>
            <a:r>
              <a:rPr lang="en-US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Penjumlahan</a:t>
            </a:r>
            <a:r>
              <a:rPr lang="en-US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Pengurangan</a:t>
            </a:r>
            <a:r>
              <a:rPr lang="en-US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1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Bilangan</a:t>
            </a:r>
            <a:r>
              <a:rPr lang="en-US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Bulat</a:t>
            </a:r>
            <a:r>
              <a:rPr lang="en-US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00889" y="1352550"/>
            <a:ext cx="1885951" cy="4385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Penjumlahan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48314" y="1737777"/>
            <a:ext cx="4604146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Sifat-sifat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operasi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penjumlahan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bilangan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bulat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28936" y="2106529"/>
            <a:ext cx="3159839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a.   </a:t>
            </a:r>
            <a:r>
              <a:rPr lang="en-US" sz="1650" b="1" dirty="0" err="1">
                <a:latin typeface="Times New Roman" pitchFamily="18" charset="0"/>
                <a:cs typeface="Times New Roman" pitchFamily="18" charset="0"/>
              </a:rPr>
              <a:t>Sifat</a:t>
            </a:r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b="1" dirty="0" err="1">
                <a:latin typeface="Times New Roman" pitchFamily="18" charset="0"/>
                <a:cs typeface="Times New Roman" pitchFamily="18" charset="0"/>
              </a:rPr>
              <a:t>Komutatif</a:t>
            </a:r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1650" b="1" dirty="0" err="1">
                <a:latin typeface="Times New Roman" pitchFamily="18" charset="0"/>
                <a:cs typeface="Times New Roman" pitchFamily="18" charset="0"/>
              </a:rPr>
              <a:t>Pertukaran</a:t>
            </a:r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ounded Rectangle 36"/>
              <p:cNvSpPr/>
              <p:nvPr/>
            </p:nvSpPr>
            <p:spPr>
              <a:xfrm>
                <a:off x="1144532" y="2628141"/>
                <a:ext cx="2743200" cy="891540"/>
              </a:xfrm>
              <a:prstGeom prst="round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Untuk </a:t>
                </a:r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setiap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bilangan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bulat</a:t>
                </a:r>
                <a:endParaRPr lang="en-US" sz="1650" i="1" dirty="0">
                  <a:solidFill>
                    <a:schemeClr val="tx1"/>
                  </a:solidFill>
                  <a:latin typeface="Cambria Math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𝑎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dan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berlaku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:</a:t>
                </a:r>
                <a:endParaRPr lang="en-US" sz="1650" i="1" dirty="0">
                  <a:solidFill>
                    <a:schemeClr val="tx1"/>
                  </a:solidFill>
                  <a:latin typeface="Cambria Math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𝑎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+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𝑏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𝑏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+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en-US" sz="165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 sz="165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7" name="Rounded Rectangle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4532" y="2628141"/>
                <a:ext cx="2743200" cy="891540"/>
              </a:xfrm>
              <a:prstGeom prst="roundRect">
                <a:avLst/>
              </a:prstGeom>
              <a:blipFill>
                <a:blip r:embed="rId4"/>
                <a:stretch>
                  <a:fillRect b="-6849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TextBox 37"/>
          <p:cNvSpPr txBox="1"/>
          <p:nvPr/>
        </p:nvSpPr>
        <p:spPr>
          <a:xfrm>
            <a:off x="4884754" y="2113036"/>
            <a:ext cx="3468770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b.  </a:t>
            </a:r>
            <a:r>
              <a:rPr lang="en-US" sz="1650" b="1" dirty="0" err="1">
                <a:latin typeface="Times New Roman" pitchFamily="18" charset="0"/>
                <a:cs typeface="Times New Roman" pitchFamily="18" charset="0"/>
              </a:rPr>
              <a:t>Sifat</a:t>
            </a:r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b="1" dirty="0" err="1">
                <a:latin typeface="Times New Roman" pitchFamily="18" charset="0"/>
                <a:cs typeface="Times New Roman" pitchFamily="18" charset="0"/>
              </a:rPr>
              <a:t>Asosiatif</a:t>
            </a:r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1650" b="1" dirty="0" err="1">
                <a:latin typeface="Times New Roman" pitchFamily="18" charset="0"/>
                <a:cs typeface="Times New Roman" pitchFamily="18" charset="0"/>
              </a:rPr>
              <a:t>Pengelompokkan</a:t>
            </a:r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Rounded Rectangle 46"/>
              <p:cNvSpPr/>
              <p:nvPr/>
            </p:nvSpPr>
            <p:spPr>
              <a:xfrm>
                <a:off x="5299634" y="2594739"/>
                <a:ext cx="2743200" cy="891540"/>
              </a:xfrm>
              <a:prstGeom prst="round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5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Untuk </a:t>
                </a:r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setiap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bilangan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bulat</a:t>
                </a:r>
                <a:endParaRPr lang="en-US" sz="165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𝑎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,</m:t>
                    </m:r>
                  </m:oMath>
                </a14:m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650" i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dan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𝑐</m:t>
                    </m:r>
                  </m:oMath>
                </a14:m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berlaku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:</a:t>
                </a:r>
                <a:endParaRPr lang="en-US" sz="1650" i="1" dirty="0">
                  <a:solidFill>
                    <a:schemeClr val="tx1"/>
                  </a:solidFill>
                  <a:latin typeface="Cambria Math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50" i="1">
                          <a:solidFill>
                            <a:schemeClr val="tx1"/>
                          </a:solidFill>
                          <a:latin typeface="Cambria Math"/>
                        </a:rPr>
                        <m:t>𝑎</m:t>
                      </m:r>
                      <m:r>
                        <a:rPr lang="en-US" sz="1650" i="1">
                          <a:solidFill>
                            <a:schemeClr val="tx1"/>
                          </a:solidFill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US" sz="165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5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𝑏</m:t>
                          </m:r>
                          <m:r>
                            <a:rPr lang="en-US" sz="165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165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𝑐</m:t>
                          </m:r>
                        </m:e>
                      </m:d>
                      <m:r>
                        <a:rPr lang="en-US" sz="1650" i="1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en-US" sz="165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5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𝑎</m:t>
                          </m:r>
                          <m:r>
                            <a:rPr lang="en-US" sz="165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165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𝑏</m:t>
                          </m:r>
                        </m:e>
                      </m:d>
                      <m:r>
                        <a:rPr lang="en-US" sz="1650" i="1">
                          <a:solidFill>
                            <a:schemeClr val="tx1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1650" i="1">
                          <a:solidFill>
                            <a:schemeClr val="tx1"/>
                          </a:solidFill>
                          <a:latin typeface="Cambria Math"/>
                        </a:rPr>
                        <m:t>𝑐</m:t>
                      </m:r>
                      <m:r>
                        <a:rPr lang="en-US" sz="165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165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7" name="Rounded Rectangle 4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9634" y="2594739"/>
                <a:ext cx="2743200" cy="891540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EB571A6F-6BCA-5C45-3297-3D5F6E6EB4FE}"/>
              </a:ext>
            </a:extLst>
          </p:cNvPr>
          <p:cNvSpPr txBox="1"/>
          <p:nvPr/>
        </p:nvSpPr>
        <p:spPr>
          <a:xfrm>
            <a:off x="1132711" y="3702394"/>
            <a:ext cx="282993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3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yaitu</a:t>
            </a:r>
            <a:r>
              <a:rPr lang="en-ID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3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kita</a:t>
            </a:r>
            <a:r>
              <a:rPr lang="en-ID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3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ID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3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menukar</a:t>
            </a:r>
            <a:r>
              <a:rPr lang="en-ID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3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urutan</a:t>
            </a:r>
            <a:r>
              <a:rPr lang="en-ID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3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bilangan</a:t>
            </a:r>
            <a:r>
              <a:rPr lang="en-ID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xmlns="" id="{9FA2FD1C-F27E-6AD4-AF15-8E16C651E31C}"/>
                  </a:ext>
                </a:extLst>
              </p:cNvPr>
              <p:cNvSpPr txBox="1"/>
              <p:nvPr/>
            </p:nvSpPr>
            <p:spPr>
              <a:xfrm>
                <a:off x="5268089" y="3673538"/>
                <a:ext cx="27432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ID" sz="13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yaitu</a:t>
                </a:r>
                <a:r>
                  <a:rPr lang="en-ID" sz="13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3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kita</a:t>
                </a:r>
                <a:r>
                  <a:rPr lang="en-ID" sz="13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3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dapat</a:t>
                </a:r>
                <a:r>
                  <a:rPr lang="en-ID" sz="13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3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mengoperasikan</a:t>
                </a:r>
                <a:r>
                  <a:rPr lang="en-ID" sz="13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3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3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3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urutan</a:t>
                </a:r>
                <a:r>
                  <a:rPr lang="en-ID" sz="13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3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sesuka</a:t>
                </a:r>
                <a:r>
                  <a:rPr lang="en-ID" sz="13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3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kita</a:t>
                </a:r>
                <a:r>
                  <a:rPr lang="en-ID" sz="13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sz="13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Ini</a:t>
                </a:r>
                <a:r>
                  <a:rPr lang="en-ID" sz="13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3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berarti</a:t>
                </a:r>
                <a:r>
                  <a:rPr lang="en-ID" sz="13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3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kita</a:t>
                </a:r>
                <a:r>
                  <a:rPr lang="en-ID" sz="13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3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dapat</a:t>
                </a:r>
                <a:r>
                  <a:rPr lang="en-ID" sz="13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3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menuliskannya</a:t>
                </a:r>
                <a:r>
                  <a:rPr lang="en-ID" sz="13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3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3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35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350" i="1">
                        <a:latin typeface="Cambria Math"/>
                      </a:rPr>
                      <m:t>𝑎</m:t>
                    </m:r>
                    <m:r>
                      <a:rPr lang="en-US" sz="135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1350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135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1350" i="1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ID" sz="135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  <a:endParaRPr lang="en-ID" sz="135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FA2FD1C-F27E-6AD4-AF15-8E16C651E3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8089" y="3673538"/>
                <a:ext cx="2743200" cy="923330"/>
              </a:xfrm>
              <a:prstGeom prst="rect">
                <a:avLst/>
              </a:prstGeom>
              <a:blipFill>
                <a:blip r:embed="rId6"/>
                <a:stretch>
                  <a:fillRect l="-444" t="-1325" r="-667" b="-59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7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5609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8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3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38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  <p:bldP spid="30" grpId="0"/>
      <p:bldP spid="32" grpId="0"/>
      <p:bldP spid="37" grpId="0" animBg="1"/>
      <p:bldP spid="38" grpId="0"/>
      <p:bldP spid="47" grpId="0" animBg="1"/>
      <p:bldP spid="21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8" y="-63154"/>
            <a:ext cx="9141714" cy="51435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712048" y="228889"/>
            <a:ext cx="1818126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c.   </a:t>
            </a:r>
            <a:r>
              <a:rPr lang="en-US" sz="1650" b="1" dirty="0" err="1">
                <a:latin typeface="Times New Roman" pitchFamily="18" charset="0"/>
                <a:cs typeface="Times New Roman" pitchFamily="18" charset="0"/>
              </a:rPr>
              <a:t>Sifat</a:t>
            </a:r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b="1" dirty="0" err="1">
                <a:latin typeface="Times New Roman" pitchFamily="18" charset="0"/>
                <a:cs typeface="Times New Roman" pitchFamily="18" charset="0"/>
              </a:rPr>
              <a:t>Identitas</a:t>
            </a:r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le 25"/>
              <p:cNvSpPr/>
              <p:nvPr/>
            </p:nvSpPr>
            <p:spPr>
              <a:xfrm>
                <a:off x="1214224" y="731593"/>
                <a:ext cx="3803666" cy="649025"/>
              </a:xfrm>
              <a:prstGeom prst="round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Terdapat </a:t>
                </a:r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bilangan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0 </a:t>
                </a:r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sehingga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untuk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setiap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bilangan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bulat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en-US" sz="165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berlaku</a:t>
                </a:r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𝑎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+0=</m:t>
                    </m:r>
                    <m:r>
                      <a:rPr lang="en-US" sz="1650" i="1">
                        <a:solidFill>
                          <a:schemeClr val="tx1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en-US" sz="16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6" name="Rounded 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4224" y="731593"/>
                <a:ext cx="3803666" cy="649025"/>
              </a:xfrm>
              <a:prstGeom prst="roundRect">
                <a:avLst/>
              </a:prstGeom>
              <a:blipFill>
                <a:blip r:embed="rId3"/>
                <a:stretch>
                  <a:fillRect b="-8491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/>
          <p:cNvSpPr txBox="1"/>
          <p:nvPr/>
        </p:nvSpPr>
        <p:spPr>
          <a:xfrm>
            <a:off x="759804" y="1657350"/>
            <a:ext cx="5007268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d.   </a:t>
            </a:r>
            <a:r>
              <a:rPr lang="en-US" sz="1650" b="1" dirty="0" err="1">
                <a:latin typeface="Times New Roman" pitchFamily="18" charset="0"/>
                <a:cs typeface="Times New Roman" pitchFamily="18" charset="0"/>
              </a:rPr>
              <a:t>Bilangan</a:t>
            </a:r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b="1" dirty="0" err="1">
                <a:latin typeface="Times New Roman" pitchFamily="18" charset="0"/>
                <a:cs typeface="Times New Roman" pitchFamily="18" charset="0"/>
              </a:rPr>
              <a:t>Lawan</a:t>
            </a:r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b="1" dirty="0" err="1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b="1" dirty="0" err="1">
                <a:latin typeface="Times New Roman" pitchFamily="18" charset="0"/>
                <a:cs typeface="Times New Roman" pitchFamily="18" charset="0"/>
              </a:rPr>
              <a:t>Penjumlahan</a:t>
            </a:r>
            <a:r>
              <a:rPr lang="en-US" sz="1650" b="1" dirty="0">
                <a:latin typeface="Times New Roman" pitchFamily="18" charset="0"/>
                <a:cs typeface="Times New Roman" pitchFamily="18" charset="0"/>
              </a:rPr>
              <a:t> (Invers)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85316" y="2038350"/>
            <a:ext cx="691213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setiap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bilangan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bulat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a, </a:t>
            </a:r>
            <a:r>
              <a:rPr lang="en-ID" sz="165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ada</a:t>
            </a:r>
            <a:r>
              <a:rPr lang="en-ID" sz="165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bilangan</a:t>
            </a:r>
            <a:r>
              <a:rPr lang="en-ID" sz="165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bulat</a:t>
            </a:r>
            <a:r>
              <a:rPr lang="en-ID" sz="165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lain b</a:t>
            </a:r>
          </a:p>
          <a:p>
            <a:r>
              <a:rPr lang="en-ID" sz="16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sehingga</a:t>
            </a:r>
            <a:endParaRPr lang="en-ID" sz="1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 flipH="1">
            <a:off x="2222496" y="4207292"/>
            <a:ext cx="1647721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>
                <a:off x="2900745" y="3464375"/>
                <a:ext cx="2180405" cy="3462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50" i="1" dirty="0">
                        <a:latin typeface="Cambria Math" panose="02040503050406030204" pitchFamily="18" charset="0"/>
                        <a:cs typeface="Times New Roman" pitchFamily="18" charset="0"/>
                      </a:rPr>
                      <m:t>5</m:t>
                    </m:r>
                  </m:oMath>
                </a14:m>
                <a:r>
                  <a:rPr lang="en-US" sz="165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650" dirty="0" err="1">
                    <a:latin typeface="Times New Roman" pitchFamily="18" charset="0"/>
                    <a:cs typeface="Times New Roman" pitchFamily="18" charset="0"/>
                  </a:rPr>
                  <a:t>adalah</a:t>
                </a:r>
                <a:r>
                  <a:rPr lang="en-US" sz="165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650" dirty="0" err="1">
                    <a:latin typeface="Times New Roman" pitchFamily="18" charset="0"/>
                    <a:cs typeface="Times New Roman" pitchFamily="18" charset="0"/>
                  </a:rPr>
                  <a:t>lawan</a:t>
                </a:r>
                <a:r>
                  <a:rPr lang="en-US" sz="165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1650" dirty="0" err="1">
                    <a:latin typeface="Times New Roman" pitchFamily="18" charset="0"/>
                    <a:cs typeface="Times New Roman" pitchFamily="18" charset="0"/>
                  </a:rPr>
                  <a:t>dari</a:t>
                </a:r>
                <a:r>
                  <a:rPr lang="en-US" sz="165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50" i="1" dirty="0">
                        <a:latin typeface="Cambria Math" panose="02040503050406030204" pitchFamily="18" charset="0"/>
                      </a:rPr>
                      <m:t>−5</m:t>
                    </m:r>
                  </m:oMath>
                </a14:m>
                <a:endParaRPr lang="en-US" sz="165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0745" y="3464375"/>
                <a:ext cx="2180405" cy="346249"/>
              </a:xfrm>
              <a:prstGeom prst="rect">
                <a:avLst/>
              </a:prstGeom>
              <a:blipFill>
                <a:blip r:embed="rId4"/>
                <a:stretch>
                  <a:fillRect t="-5263" b="-228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4" name="Group 53"/>
          <p:cNvGrpSpPr/>
          <p:nvPr/>
        </p:nvGrpSpPr>
        <p:grpSpPr>
          <a:xfrm>
            <a:off x="1879596" y="4356957"/>
            <a:ext cx="4033055" cy="348393"/>
            <a:chOff x="614361" y="3053526"/>
            <a:chExt cx="5377407" cy="46452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5" name="TextBox 54"/>
                <p:cNvSpPr txBox="1"/>
                <p:nvPr/>
              </p:nvSpPr>
              <p:spPr>
                <a:xfrm>
                  <a:off x="2029898" y="3053526"/>
                  <a:ext cx="637355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−2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55" name="TextBox 5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29898" y="3053526"/>
                  <a:ext cx="637355" cy="430886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56" name="Group 55"/>
            <p:cNvGrpSpPr/>
            <p:nvPr/>
          </p:nvGrpSpPr>
          <p:grpSpPr>
            <a:xfrm>
              <a:off x="614361" y="3070752"/>
              <a:ext cx="5377407" cy="8237"/>
              <a:chOff x="614361" y="3070752"/>
              <a:chExt cx="5377407" cy="8237"/>
            </a:xfrm>
          </p:grpSpPr>
          <p:cxnSp>
            <p:nvCxnSpPr>
              <p:cNvPr id="67" name="Straight Connector 66"/>
              <p:cNvCxnSpPr/>
              <p:nvPr/>
            </p:nvCxnSpPr>
            <p:spPr>
              <a:xfrm>
                <a:off x="614361" y="3070752"/>
                <a:ext cx="457200" cy="0"/>
              </a:xfrm>
              <a:prstGeom prst="line">
                <a:avLst/>
              </a:prstGeom>
              <a:ln>
                <a:headEnd type="stealth" w="lg" len="lg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>
                <a:off x="1071561" y="3078989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>
                <a:off x="1490307" y="3078989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/>
              <p:cNvCxnSpPr/>
              <p:nvPr/>
            </p:nvCxnSpPr>
            <p:spPr>
              <a:xfrm>
                <a:off x="1947507" y="3078989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/>
              <p:cNvCxnSpPr/>
              <p:nvPr/>
            </p:nvCxnSpPr>
            <p:spPr>
              <a:xfrm>
                <a:off x="2396609" y="3070752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>
              <a:xfrm>
                <a:off x="2853809" y="3078989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>
                <a:off x="3268522" y="3070752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>
                <a:off x="3706210" y="3070752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>
                <a:off x="5073438" y="3078989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>
                <a:off x="4620610" y="3078989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>
                <a:off x="4163410" y="3078989"/>
                <a:ext cx="457200" cy="0"/>
              </a:xfrm>
              <a:prstGeom prst="line">
                <a:avLst/>
              </a:prstGeom>
              <a:ln>
                <a:headEnd type="none" w="med" len="med"/>
                <a:tailEnd type="oval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>
                <a:off x="5534568" y="3078989"/>
                <a:ext cx="457200" cy="0"/>
              </a:xfrm>
              <a:prstGeom prst="line">
                <a:avLst/>
              </a:prstGeom>
              <a:ln>
                <a:headEnd type="none" w="med" len="med"/>
                <a:tailEnd type="stealth" w="lg" len="lg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7" name="TextBox 56"/>
                <p:cNvSpPr txBox="1"/>
                <p:nvPr/>
              </p:nvSpPr>
              <p:spPr>
                <a:xfrm>
                  <a:off x="2485589" y="3071237"/>
                  <a:ext cx="637355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−1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57" name="TextBox 5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85589" y="3071237"/>
                  <a:ext cx="637355" cy="430886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8" name="TextBox 57"/>
                <p:cNvSpPr txBox="1"/>
                <p:nvPr/>
              </p:nvSpPr>
              <p:spPr>
                <a:xfrm>
                  <a:off x="3118488" y="3071237"/>
                  <a:ext cx="444995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0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58" name="TextBox 5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18488" y="3071237"/>
                  <a:ext cx="444995" cy="430886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9" name="TextBox 58"/>
                <p:cNvSpPr txBox="1"/>
                <p:nvPr/>
              </p:nvSpPr>
              <p:spPr>
                <a:xfrm>
                  <a:off x="3529229" y="3071237"/>
                  <a:ext cx="444995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1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59" name="TextBox 5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29229" y="3071237"/>
                  <a:ext cx="444995" cy="430886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TextBox 59"/>
                <p:cNvSpPr txBox="1"/>
                <p:nvPr/>
              </p:nvSpPr>
              <p:spPr>
                <a:xfrm>
                  <a:off x="3970889" y="3084783"/>
                  <a:ext cx="444995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2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60" name="TextBox 5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70889" y="3084783"/>
                  <a:ext cx="444995" cy="430886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1" name="TextBox 60"/>
                <p:cNvSpPr txBox="1"/>
                <p:nvPr/>
              </p:nvSpPr>
              <p:spPr>
                <a:xfrm>
                  <a:off x="4438283" y="3087163"/>
                  <a:ext cx="444995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3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61" name="TextBox 6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38283" y="3087163"/>
                  <a:ext cx="444995" cy="430886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2" name="TextBox 61"/>
                <p:cNvSpPr txBox="1"/>
                <p:nvPr/>
              </p:nvSpPr>
              <p:spPr>
                <a:xfrm>
                  <a:off x="4889971" y="3053526"/>
                  <a:ext cx="444995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4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62" name="TextBox 6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89971" y="3053526"/>
                  <a:ext cx="444995" cy="430886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3" name="TextBox 62"/>
                <p:cNvSpPr txBox="1"/>
                <p:nvPr/>
              </p:nvSpPr>
              <p:spPr>
                <a:xfrm>
                  <a:off x="5342047" y="3071237"/>
                  <a:ext cx="444995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5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63" name="TextBox 6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42047" y="3071237"/>
                  <a:ext cx="444995" cy="430886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4" name="TextBox 63"/>
                <p:cNvSpPr txBox="1"/>
                <p:nvPr/>
              </p:nvSpPr>
              <p:spPr>
                <a:xfrm>
                  <a:off x="1559389" y="3071237"/>
                  <a:ext cx="637355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−3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64" name="TextBox 6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59389" y="3071237"/>
                  <a:ext cx="637355" cy="430886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5" name="TextBox 64"/>
                <p:cNvSpPr txBox="1"/>
                <p:nvPr/>
              </p:nvSpPr>
              <p:spPr>
                <a:xfrm>
                  <a:off x="1133681" y="3084783"/>
                  <a:ext cx="637355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−4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65" name="TextBox 6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33681" y="3084783"/>
                  <a:ext cx="637355" cy="430886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6" name="TextBox 65"/>
                <p:cNvSpPr txBox="1"/>
                <p:nvPr/>
              </p:nvSpPr>
              <p:spPr>
                <a:xfrm>
                  <a:off x="685244" y="3084783"/>
                  <a:ext cx="637355" cy="430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−5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66" name="TextBox 6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5244" y="3084783"/>
                  <a:ext cx="637355" cy="430886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xmlns="" id="{1452A2DE-6FA9-A24F-8E90-CF88E1CA06AB}"/>
                  </a:ext>
                </a:extLst>
              </p:cNvPr>
              <p:cNvSpPr/>
              <p:nvPr/>
            </p:nvSpPr>
            <p:spPr>
              <a:xfrm>
                <a:off x="2769240" y="2508596"/>
                <a:ext cx="2797563" cy="32316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it-IT" sz="1350" i="1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1500" i="1" dirty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it-IT" sz="1500" i="1" dirty="0">
                          <a:latin typeface="Cambria Math" panose="02040503050406030204" pitchFamily="18" charset="0"/>
                        </a:rPr>
                        <m:t> + </m:t>
                      </m:r>
                      <m:r>
                        <a:rPr lang="it-IT" sz="1500" i="1" dirty="0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it-IT" sz="1500" i="1" dirty="0">
                          <a:latin typeface="Cambria Math" panose="02040503050406030204" pitchFamily="18" charset="0"/>
                        </a:rPr>
                        <m:t> = 0, </m:t>
                      </m:r>
                      <m:r>
                        <m:rPr>
                          <m:sty m:val="p"/>
                        </m:rPr>
                        <a:rPr lang="it-IT" sz="1500" i="0" dirty="0">
                          <a:latin typeface="Cambria Math" panose="02040503050406030204" pitchFamily="18" charset="0"/>
                        </a:rPr>
                        <m:t>di</m:t>
                      </m:r>
                      <m:r>
                        <a:rPr lang="it-IT" sz="1500" i="0" dirty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it-IT" sz="1500" i="0" dirty="0">
                          <a:latin typeface="Cambria Math" panose="02040503050406030204" pitchFamily="18" charset="0"/>
                        </a:rPr>
                        <m:t>mana</m:t>
                      </m:r>
                      <m:r>
                        <a:rPr lang="it-IT" sz="1500" i="0" dirty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it-IT" sz="1500" i="1" dirty="0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it-IT" sz="1500" i="1" dirty="0">
                          <a:latin typeface="Cambria Math" panose="02040503050406030204" pitchFamily="18" charset="0"/>
                        </a:rPr>
                        <m:t> = −</m:t>
                      </m:r>
                      <m:r>
                        <a:rPr lang="it-IT" sz="1500" i="1" dirty="0">
                          <a:latin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en-ID" sz="15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endParaRPr lang="en-ID" sz="1350" dirty="0"/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1452A2DE-6FA9-A24F-8E90-CF88E1CA06A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9240" y="2508596"/>
                <a:ext cx="2797563" cy="323165"/>
              </a:xfrm>
              <a:prstGeom prst="rect">
                <a:avLst/>
              </a:prstGeom>
              <a:blipFill rotWithShape="1">
                <a:blip r:embed="rId16"/>
                <a:stretch>
                  <a:fillRect/>
                </a:stretch>
              </a:blipFill>
              <a:ln>
                <a:solidFill>
                  <a:schemeClr val="accent5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Snip Single Corner Rectangle 47"/>
          <p:cNvSpPr/>
          <p:nvPr/>
        </p:nvSpPr>
        <p:spPr>
          <a:xfrm>
            <a:off x="571500" y="3181350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p:sp>
        <p:nvSpPr>
          <p:cNvPr id="51" name="TextBox 50"/>
          <p:cNvSpPr txBox="1"/>
          <p:nvPr/>
        </p:nvSpPr>
        <p:spPr>
          <a:xfrm>
            <a:off x="1085316" y="2800350"/>
            <a:ext cx="691213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ID" sz="16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ilangan</a:t>
            </a:r>
            <a:r>
              <a:rPr lang="en-ID" sz="16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disebut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lawan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ID" sz="165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invers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penjumlahan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ID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  <a:r>
              <a:rPr lang="en-ID" sz="16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50" dirty="0">
              <a:latin typeface="Times New Roman" pitchFamily="18" charset="0"/>
              <a:cs typeface="Times New Roman" pitchFamily="18" charset="0"/>
            </a:endParaRPr>
          </a:p>
          <a:p>
            <a:endParaRPr lang="en-US" sz="16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85316" y="3789908"/>
            <a:ext cx="6912132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50" dirty="0" err="1" smtClean="0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165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lebih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jelasnya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perhatikan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garis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bilangan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berikut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cxnSp>
        <p:nvCxnSpPr>
          <p:cNvPr id="41" name="Straight Arrow Connector 40"/>
          <p:cNvCxnSpPr/>
          <p:nvPr/>
        </p:nvCxnSpPr>
        <p:spPr>
          <a:xfrm>
            <a:off x="3924564" y="4202374"/>
            <a:ext cx="1667669" cy="431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970338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12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2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3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2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3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5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83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 animBg="1"/>
      <p:bldP spid="27" grpId="0"/>
      <p:bldP spid="28" grpId="0"/>
      <p:bldP spid="46" grpId="0"/>
      <p:bldP spid="22" grpId="0" animBg="1"/>
      <p:bldP spid="48" grpId="0" animBg="1"/>
      <p:bldP spid="51" grpId="0"/>
      <p:bldP spid="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187981" y="209550"/>
            <a:ext cx="2446789" cy="3787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Pengurangan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38268A31-D713-71FC-DAF0-042E559EFB70}"/>
              </a:ext>
            </a:extLst>
          </p:cNvPr>
          <p:cNvSpPr txBox="1"/>
          <p:nvPr/>
        </p:nvSpPr>
        <p:spPr>
          <a:xfrm>
            <a:off x="785496" y="666750"/>
            <a:ext cx="633916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5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Operasi</a:t>
            </a:r>
            <a:r>
              <a:rPr lang="en-ID" sz="165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pengurangan</a:t>
            </a:r>
            <a:r>
              <a:rPr lang="en-ID" sz="165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ID" sz="165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dilakukan</a:t>
            </a:r>
            <a:r>
              <a:rPr lang="en-ID" sz="165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sebagai</a:t>
            </a:r>
            <a:r>
              <a:rPr lang="en-ID" sz="165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operasi</a:t>
            </a:r>
            <a:r>
              <a:rPr lang="en-ID" sz="165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5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penjumlahan</a:t>
            </a:r>
            <a:r>
              <a:rPr lang="en-ID" sz="165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5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yaitu</a:t>
            </a:r>
            <a:r>
              <a:rPr lang="en-ID" sz="165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xmlns="" id="{776459C1-B202-2BA4-2DD8-C5B0DE1FCD4F}"/>
                  </a:ext>
                </a:extLst>
              </p:cNvPr>
              <p:cNvSpPr/>
              <p:nvPr/>
            </p:nvSpPr>
            <p:spPr>
              <a:xfrm>
                <a:off x="2779657" y="1200150"/>
                <a:ext cx="1792343" cy="41534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400" i="1" dirty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ID" sz="1400" i="1" dirty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− </m:t>
                      </m:r>
                      <m:r>
                        <a:rPr lang="en-ID" sz="1400" i="1" dirty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ID" sz="1400" i="1" dirty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= </m:t>
                      </m:r>
                      <m:r>
                        <a:rPr lang="en-ID" sz="1400" i="1" dirty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ID" sz="1400" i="1" dirty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+ (−</m:t>
                      </m:r>
                      <m:r>
                        <a:rPr lang="en-ID" sz="1400" i="1" dirty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ID" sz="1400" i="1" dirty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ID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776459C1-B202-2BA4-2DD8-C5B0DE1FCD4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9657" y="1200150"/>
                <a:ext cx="1792343" cy="41534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solidFill>
                  <a:schemeClr val="accent5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1A6ECDE0-3F17-E0E5-F5EA-2EFB283E41A0}"/>
                  </a:ext>
                </a:extLst>
              </p:cNvPr>
              <p:cNvSpPr txBox="1"/>
              <p:nvPr/>
            </p:nvSpPr>
            <p:spPr>
              <a:xfrm>
                <a:off x="785497" y="1717670"/>
                <a:ext cx="6885011" cy="8540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5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5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 </a:t>
                </a:r>
                <a:r>
                  <a:rPr lang="en-ID" sz="165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dikurangi</a:t>
                </a:r>
                <a:r>
                  <a:rPr lang="en-ID" sz="165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5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 </a:t>
                </a:r>
                <a:r>
                  <a:rPr lang="en-ID" sz="165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dapat</a:t>
                </a:r>
                <a:r>
                  <a:rPr lang="en-ID" sz="165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diperoleh</a:t>
                </a:r>
                <a:r>
                  <a:rPr lang="en-ID" sz="165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5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5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50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en-ID" sz="165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ditambah</a:t>
                </a:r>
                <a:r>
                  <a:rPr lang="en-ID" sz="165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5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lawan</a:t>
                </a:r>
                <a:r>
                  <a:rPr lang="en-ID" sz="165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5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bilangan</a:t>
                </a:r>
                <a:r>
                  <a:rPr lang="en-ID" sz="165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50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en-ID" sz="165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Hal </a:t>
                </a:r>
                <a:r>
                  <a:rPr lang="en-ID" sz="165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ini</a:t>
                </a:r>
                <a:r>
                  <a:rPr lang="en-ID" sz="165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berguna</a:t>
                </a:r>
                <a:r>
                  <a:rPr lang="en-ID" sz="165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5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untuk</a:t>
                </a:r>
                <a:r>
                  <a:rPr lang="en-ID" sz="165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sv-SE" sz="165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operasi pengurangan yang melibatkan bilangan negatif.</a:t>
                </a:r>
                <a:endParaRPr lang="en-ID" sz="16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1A6ECDE0-3F17-E0E5-F5EA-2EFB283E41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497" y="1717670"/>
                <a:ext cx="6885011" cy="854080"/>
              </a:xfrm>
              <a:prstGeom prst="rect">
                <a:avLst/>
              </a:prstGeom>
              <a:blipFill>
                <a:blip r:embed="rId4"/>
                <a:stretch>
                  <a:fillRect l="-531" t="-2143" r="-974" b="-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xmlns="" id="{D390A64C-9D04-C7E1-4693-3D408C386E57}"/>
                  </a:ext>
                </a:extLst>
              </p:cNvPr>
              <p:cNvSpPr txBox="1"/>
              <p:nvPr/>
            </p:nvSpPr>
            <p:spPr>
              <a:xfrm>
                <a:off x="762105" y="3154073"/>
                <a:ext cx="2259623" cy="1805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35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  </a:t>
                </a:r>
                <a14:m>
                  <m:oMath xmlns:m="http://schemas.openxmlformats.org/officeDocument/2006/math">
                    <m:r>
                      <a:rPr lang="en-ID" sz="135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 – 8  </m:t>
                    </m:r>
                    <m:r>
                      <a:rPr lang="en-US" sz="1350" b="0" i="1" dirty="0" smtClean="0">
                        <a:latin typeface="Cambria Math"/>
                        <a:ea typeface="Cambria Math" panose="02040503050406030204" pitchFamily="18" charset="0"/>
                      </a:rPr>
                      <m:t>  </m:t>
                    </m:r>
                    <m:r>
                      <a:rPr lang="en-ID" sz="135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5+ </m:t>
                    </m:r>
                    <m:d>
                      <m:dPr>
                        <m:ctrlPr>
                          <a:rPr lang="en-ID" sz="1350" i="1" dirty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ID" sz="135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−8</m:t>
                        </m:r>
                      </m:e>
                    </m:d>
                  </m:oMath>
                </a14:m>
                <a:endParaRPr lang="en-ID" sz="1350" i="1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74414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35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	</m:t>
                      </m:r>
                      <m:r>
                        <a:rPr lang="en-ID" sz="135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=−</m:t>
                      </m:r>
                      <m:r>
                        <a:rPr lang="en-US" sz="135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ID" sz="135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3 </m:t>
                      </m:r>
                    </m:oMath>
                  </m:oMathPara>
                </a14:m>
                <a:endParaRPr lang="en-ID" sz="135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en-ID" sz="135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b. </a:t>
                </a:r>
                <a14:m>
                  <m:oMath xmlns:m="http://schemas.openxmlformats.org/officeDocument/2006/math">
                    <m:r>
                      <a:rPr lang="en-ID" sz="135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34 – 79= 34 + (−79)</m:t>
                    </m:r>
                  </m:oMath>
                </a14:m>
                <a:endParaRPr lang="en-ID" sz="135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35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	 </m:t>
                      </m:r>
                      <m:r>
                        <a:rPr lang="en-US" sz="1350" b="0" i="1" dirty="0" smtClean="0">
                          <a:latin typeface="Cambria Math"/>
                          <a:ea typeface="Cambria Math" panose="02040503050406030204" pitchFamily="18" charset="0"/>
                        </a:rPr>
                        <m:t>  </m:t>
                      </m:r>
                      <m:r>
                        <a:rPr lang="en-ID" sz="135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=−</m:t>
                      </m:r>
                      <m:r>
                        <a:rPr lang="en-US" sz="135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ID" sz="135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45	  </m:t>
                      </m:r>
                    </m:oMath>
                  </m:oMathPara>
                </a14:m>
                <a:endParaRPr lang="en-ID" sz="135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74414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35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	=−</m:t>
                      </m:r>
                      <m:r>
                        <a:rPr lang="en-US" sz="135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ID" sz="135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(79−34)</m:t>
                      </m:r>
                    </m:oMath>
                  </m:oMathPara>
                </a14:m>
                <a:endParaRPr lang="en-ID" sz="135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en-ID" sz="135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en-ID" sz="135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en-ID" sz="135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390A64C-9D04-C7E1-4693-3D408C386E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105" y="3154073"/>
                <a:ext cx="2259623" cy="1805110"/>
              </a:xfrm>
              <a:prstGeom prst="rect">
                <a:avLst/>
              </a:prstGeom>
              <a:blipFill>
                <a:blip r:embed="rId5"/>
                <a:stretch>
                  <a:fillRect l="-539" t="-3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xmlns="" id="{B9A97A6D-109B-3FA5-F5F5-1B146F5698F5}"/>
              </a:ext>
            </a:extLst>
          </p:cNvPr>
          <p:cNvCxnSpPr/>
          <p:nvPr/>
        </p:nvCxnSpPr>
        <p:spPr>
          <a:xfrm flipV="1">
            <a:off x="3021728" y="3892527"/>
            <a:ext cx="756104" cy="27901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AC4724D4-8DD1-A8BA-24F4-B8F23644097E}"/>
              </a:ext>
            </a:extLst>
          </p:cNvPr>
          <p:cNvSpPr txBox="1"/>
          <p:nvPr/>
        </p:nvSpPr>
        <p:spPr>
          <a:xfrm>
            <a:off x="3990762" y="3472615"/>
            <a:ext cx="250141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35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Hal </a:t>
            </a:r>
            <a:r>
              <a:rPr lang="en-ID" sz="135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ini</a:t>
            </a:r>
            <a:r>
              <a:rPr lang="en-ID" sz="135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juga </a:t>
            </a:r>
            <a:r>
              <a:rPr lang="en-ID" sz="135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berlaku</a:t>
            </a:r>
            <a:r>
              <a:rPr lang="en-ID" sz="135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35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secara</a:t>
            </a:r>
            <a:r>
              <a:rPr lang="en-ID" sz="135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35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umum</a:t>
            </a:r>
            <a:r>
              <a:rPr lang="en-ID" sz="135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35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yaitu</a:t>
            </a:r>
            <a:endParaRPr lang="en-ID" sz="1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xmlns="" id="{25018794-2ECD-7770-99FA-91F2868DD54F}"/>
                  </a:ext>
                </a:extLst>
              </p:cNvPr>
              <p:cNvSpPr/>
              <p:nvPr/>
            </p:nvSpPr>
            <p:spPr>
              <a:xfrm>
                <a:off x="4114800" y="4032037"/>
                <a:ext cx="2253341" cy="41534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400" i="1" dirty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ID" sz="1400" i="1" dirty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− </m:t>
                      </m:r>
                      <m:r>
                        <a:rPr lang="en-ID" sz="1400" i="1" dirty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ID" sz="1400" i="1" dirty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= − (</m:t>
                      </m:r>
                      <m:r>
                        <a:rPr lang="en-ID" sz="1400" i="1" dirty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ID" sz="1400" i="1" dirty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− </m:t>
                      </m:r>
                      <m:r>
                        <a:rPr lang="en-ID" sz="1400" i="1" dirty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ID" sz="1400" i="1" dirty="0">
                          <a:solidFill>
                            <a:srgbClr val="231F2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ID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25018794-2ECD-7770-99FA-91F2868DD54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4800" y="4032037"/>
                <a:ext cx="2253341" cy="41534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chemeClr val="accent5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Snip Single Corner Rectangle 22"/>
          <p:cNvSpPr/>
          <p:nvPr/>
        </p:nvSpPr>
        <p:spPr>
          <a:xfrm>
            <a:off x="747712" y="2735159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7226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6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9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9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9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26" fill="hold" grpId="0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14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16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25" grpId="0"/>
      <p:bldP spid="26" grpId="0" animBg="1"/>
      <p:bldP spid="27" grpId="0"/>
      <p:bldP spid="28" grpId="0"/>
      <p:bldP spid="34" grpId="0"/>
      <p:bldP spid="95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7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22" y="29178"/>
            <a:ext cx="5432638" cy="124978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34964" y="2382547"/>
            <a:ext cx="4621778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Perhatikan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beberapa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contoh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hasil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perkalian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bilangan</a:t>
            </a:r>
            <a:endParaRPr lang="en-US" sz="165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bulat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berikut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534964" y="3025698"/>
            <a:ext cx="4926926" cy="1298652"/>
            <a:chOff x="713285" y="3353868"/>
            <a:chExt cx="6569234" cy="173153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Box 22"/>
                <p:cNvSpPr txBox="1"/>
                <p:nvPr/>
              </p:nvSpPr>
              <p:spPr>
                <a:xfrm>
                  <a:off x="713285" y="3353868"/>
                  <a:ext cx="2871641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1500" i="1">
                            <a:latin typeface="Cambria Math"/>
                            <a:ea typeface="Cambria Math"/>
                          </a:rPr>
                          <m:t>×</m:t>
                        </m:r>
                        <m:r>
                          <a:rPr lang="en-ID" sz="1500" i="1">
                            <a:latin typeface="Cambria Math" panose="02040503050406030204" pitchFamily="18" charset="0"/>
                            <a:ea typeface="Cambria Math"/>
                          </a:rPr>
                          <m:t>4</m:t>
                        </m:r>
                        <m:r>
                          <a:rPr lang="en-US" sz="1500" i="1">
                            <a:latin typeface="Cambria Math"/>
                            <a:ea typeface="Cambria Math"/>
                          </a:rPr>
                          <m:t>=</m:t>
                        </m:r>
                        <m:r>
                          <a:rPr lang="en-ID" sz="1500" i="1">
                            <a:latin typeface="Cambria Math" panose="02040503050406030204" pitchFamily="18" charset="0"/>
                            <a:ea typeface="Cambria Math"/>
                          </a:rPr>
                          <m:t>4</m:t>
                        </m:r>
                        <m:r>
                          <a:rPr lang="en-US" sz="1500" i="1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ID" sz="1500" i="1">
                            <a:latin typeface="Cambria Math" panose="02040503050406030204" pitchFamily="18" charset="0"/>
                            <a:ea typeface="Cambria Math"/>
                          </a:rPr>
                          <m:t>4</m:t>
                        </m:r>
                        <m:r>
                          <a:rPr lang="en-US" sz="1500" i="1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ID" sz="1500" i="1">
                            <a:latin typeface="Cambria Math" panose="02040503050406030204" pitchFamily="18" charset="0"/>
                            <a:ea typeface="Cambria Math"/>
                          </a:rPr>
                          <m:t>4</m:t>
                        </m:r>
                        <m:r>
                          <a:rPr lang="en-US" sz="1500" i="1">
                            <a:latin typeface="Cambria Math"/>
                            <a:ea typeface="Cambria Math"/>
                          </a:rPr>
                          <m:t>=</m:t>
                        </m:r>
                        <m:r>
                          <a:rPr lang="en-ID" sz="1500" i="1">
                            <a:latin typeface="Cambria Math" panose="02040503050406030204" pitchFamily="18" charset="0"/>
                            <a:ea typeface="Cambria Math"/>
                          </a:rPr>
                          <m:t>12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23" name="TextBox 2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3285" y="3353868"/>
                  <a:ext cx="2871641" cy="430887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/>
                <p:cNvSpPr txBox="1"/>
                <p:nvPr/>
              </p:nvSpPr>
              <p:spPr>
                <a:xfrm>
                  <a:off x="713285" y="3757611"/>
                  <a:ext cx="4684958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</a:rPr>
                          <m:t>3</m:t>
                        </m:r>
                        <m:r>
                          <a:rPr lang="en-US" sz="1500" i="1">
                            <a:latin typeface="Cambria Math"/>
                            <a:ea typeface="Cambria Math"/>
                          </a:rPr>
                          <m:t>×</m:t>
                        </m:r>
                        <m:d>
                          <m:dPr>
                            <m:ctrlPr>
                              <a:rPr lang="en-US" sz="1500" i="1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1500" i="1"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en-ID" sz="1500" i="1">
                                <a:latin typeface="Cambria Math" panose="02040503050406030204" pitchFamily="18" charset="0"/>
                                <a:ea typeface="Cambria Math"/>
                              </a:rPr>
                              <m:t>4</m:t>
                            </m:r>
                          </m:e>
                        </m:d>
                        <m:r>
                          <a:rPr lang="en-US" sz="1500" i="1">
                            <a:latin typeface="Cambria Math"/>
                            <a:ea typeface="Cambria Math"/>
                          </a:rPr>
                          <m:t>=</m:t>
                        </m:r>
                        <m:d>
                          <m:dPr>
                            <m:ctrlPr>
                              <a:rPr lang="en-US" sz="1500" i="1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1500" i="1"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en-ID" sz="1500" i="1">
                                <a:latin typeface="Cambria Math" panose="02040503050406030204" pitchFamily="18" charset="0"/>
                                <a:ea typeface="Cambria Math"/>
                              </a:rPr>
                              <m:t>4</m:t>
                            </m:r>
                          </m:e>
                        </m:d>
                        <m:r>
                          <a:rPr lang="en-US" sz="1500" i="1">
                            <a:latin typeface="Cambria Math"/>
                            <a:ea typeface="Cambria Math"/>
                          </a:rPr>
                          <m:t>+</m:t>
                        </m:r>
                        <m:d>
                          <m:dPr>
                            <m:ctrlPr>
                              <a:rPr lang="en-US" sz="1500" i="1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1500" i="1"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en-ID" sz="1500" i="1">
                                <a:latin typeface="Cambria Math" panose="02040503050406030204" pitchFamily="18" charset="0"/>
                                <a:ea typeface="Cambria Math"/>
                              </a:rPr>
                              <m:t>4</m:t>
                            </m:r>
                          </m:e>
                        </m:d>
                        <m:r>
                          <a:rPr lang="en-US" sz="1500" i="1">
                            <a:latin typeface="Cambria Math"/>
                            <a:ea typeface="Cambria Math"/>
                          </a:rPr>
                          <m:t>+</m:t>
                        </m:r>
                        <m:d>
                          <m:dPr>
                            <m:ctrlPr>
                              <a:rPr lang="en-US" sz="1500" i="1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1500" i="1"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en-ID" sz="1500" i="1">
                                <a:latin typeface="Cambria Math" panose="02040503050406030204" pitchFamily="18" charset="0"/>
                                <a:ea typeface="Cambria Math"/>
                              </a:rPr>
                              <m:t>4</m:t>
                            </m:r>
                          </m:e>
                        </m:d>
                        <m:r>
                          <a:rPr lang="en-US" sz="1500" i="1">
                            <a:latin typeface="Cambria Math"/>
                            <a:ea typeface="Cambria Math"/>
                          </a:rPr>
                          <m:t>=−</m:t>
                        </m:r>
                        <m:r>
                          <a:rPr lang="en-ID" sz="1500" i="1">
                            <a:latin typeface="Cambria Math" panose="02040503050406030204" pitchFamily="18" charset="0"/>
                            <a:ea typeface="Cambria Math"/>
                          </a:rPr>
                          <m:t>12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25" name="TextBox 2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3285" y="3757611"/>
                  <a:ext cx="4684958" cy="430887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Box 25"/>
                <p:cNvSpPr txBox="1"/>
                <p:nvPr/>
              </p:nvSpPr>
              <p:spPr>
                <a:xfrm>
                  <a:off x="713285" y="4170874"/>
                  <a:ext cx="6569234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  <a:ea typeface="Cambria Math"/>
                          </a:rPr>
                          <m:t>−3×</m:t>
                        </m:r>
                        <m:d>
                          <m:dPr>
                            <m:ctrlPr>
                              <a:rPr lang="en-US" sz="1500" i="1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1500" i="1"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en-ID" sz="1500" i="1">
                                <a:latin typeface="Cambria Math" panose="02040503050406030204" pitchFamily="18" charset="0"/>
                                <a:ea typeface="Cambria Math"/>
                              </a:rPr>
                              <m:t>4</m:t>
                            </m:r>
                          </m:e>
                        </m:d>
                        <m:r>
                          <a:rPr lang="en-US" sz="1500" i="1">
                            <a:latin typeface="Cambria Math"/>
                            <a:ea typeface="Cambria Math"/>
                          </a:rPr>
                          <m:t>=−</m:t>
                        </m:r>
                        <m:d>
                          <m:dPr>
                            <m:ctrlPr>
                              <a:rPr lang="en-US" sz="1500" i="1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1500" i="1">
                                <a:latin typeface="Cambria Math"/>
                                <a:ea typeface="Cambria Math"/>
                              </a:rPr>
                              <m:t>3×−</m:t>
                            </m:r>
                            <m:r>
                              <a:rPr lang="en-ID" sz="1500" i="1">
                                <a:latin typeface="Cambria Math" panose="02040503050406030204" pitchFamily="18" charset="0"/>
                                <a:ea typeface="Cambria Math"/>
                              </a:rPr>
                              <m:t>4</m:t>
                            </m:r>
                          </m:e>
                        </m:d>
                        <m:r>
                          <a:rPr lang="en-US" sz="1500" i="1">
                            <a:latin typeface="Cambria Math"/>
                            <a:ea typeface="Cambria Math"/>
                          </a:rPr>
                          <m:t>=−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sz="1500" i="1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d>
                              <m:dPr>
                                <m:ctrlPr>
                                  <a:rPr lang="en-US" sz="1500" i="1">
                                    <a:latin typeface="Cambria Math"/>
                                    <a:ea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1500" i="1">
                                    <a:latin typeface="Cambria Math"/>
                                    <a:ea typeface="Cambria Math"/>
                                  </a:rPr>
                                  <m:t>−</m:t>
                                </m:r>
                                <m:r>
                                  <a:rPr lang="en-ID" sz="15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  <m:t>4</m:t>
                                </m:r>
                              </m:e>
                            </m:d>
                            <m:r>
                              <a:rPr lang="en-US" sz="1500" i="1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d>
                              <m:dPr>
                                <m:ctrlPr>
                                  <a:rPr lang="en-US" sz="1500" i="1">
                                    <a:latin typeface="Cambria Math"/>
                                    <a:ea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1500" i="1">
                                    <a:latin typeface="Cambria Math"/>
                                    <a:ea typeface="Cambria Math"/>
                                  </a:rPr>
                                  <m:t>−</m:t>
                                </m:r>
                                <m:r>
                                  <a:rPr lang="en-ID" sz="15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  <m:t>4</m:t>
                                </m:r>
                              </m:e>
                            </m:d>
                            <m:r>
                              <a:rPr lang="en-US" sz="1500" i="1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d>
                              <m:dPr>
                                <m:ctrlPr>
                                  <a:rPr lang="en-US" sz="1500" i="1">
                                    <a:latin typeface="Cambria Math"/>
                                    <a:ea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1500" i="1">
                                    <a:latin typeface="Cambria Math"/>
                                    <a:ea typeface="Cambria Math"/>
                                  </a:rPr>
                                  <m:t>−</m:t>
                                </m:r>
                                <m:r>
                                  <a:rPr lang="en-ID" sz="15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  <m:t>4</m:t>
                                </m:r>
                              </m:e>
                            </m:d>
                          </m:e>
                        </m:d>
                        <m:r>
                          <a:rPr lang="en-US" sz="1500" i="1">
                            <a:latin typeface="Cambria Math"/>
                            <a:ea typeface="Cambria Math"/>
                          </a:rPr>
                          <m:t>=</m:t>
                        </m:r>
                        <m:r>
                          <a:rPr lang="en-ID" sz="1500" i="1">
                            <a:latin typeface="Cambria Math" panose="02040503050406030204" pitchFamily="18" charset="0"/>
                            <a:ea typeface="Cambria Math"/>
                          </a:rPr>
                          <m:t>12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26" name="TextBox 2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3285" y="4170874"/>
                  <a:ext cx="6569234" cy="430887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/>
                <p:cNvSpPr txBox="1"/>
                <p:nvPr/>
              </p:nvSpPr>
              <p:spPr>
                <a:xfrm>
                  <a:off x="713285" y="4654518"/>
                  <a:ext cx="5799793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500" i="1">
                            <a:latin typeface="Cambria Math"/>
                            <a:ea typeface="Cambria Math"/>
                          </a:rPr>
                          <m:t>−3×</m:t>
                        </m:r>
                        <m:d>
                          <m:dPr>
                            <m:ctrlPr>
                              <a:rPr lang="en-US" sz="1500" i="1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ID" sz="1500" i="1">
                                <a:latin typeface="Cambria Math" panose="02040503050406030204" pitchFamily="18" charset="0"/>
                                <a:ea typeface="Cambria Math"/>
                              </a:rPr>
                              <m:t>4</m:t>
                            </m:r>
                          </m:e>
                        </m:d>
                        <m:r>
                          <a:rPr lang="en-US" sz="1500" i="1">
                            <a:latin typeface="Cambria Math"/>
                            <a:ea typeface="Cambria Math"/>
                          </a:rPr>
                          <m:t>=−</m:t>
                        </m:r>
                        <m:d>
                          <m:dPr>
                            <m:ctrlPr>
                              <a:rPr lang="en-US" sz="1500" i="1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1500" i="1">
                                <a:latin typeface="Cambria Math"/>
                                <a:ea typeface="Cambria Math"/>
                              </a:rPr>
                              <m:t>3×</m:t>
                            </m:r>
                            <m:r>
                              <a:rPr lang="en-ID" sz="1500" i="1">
                                <a:latin typeface="Cambria Math" panose="02040503050406030204" pitchFamily="18" charset="0"/>
                                <a:ea typeface="Cambria Math"/>
                              </a:rPr>
                              <m:t>4</m:t>
                            </m:r>
                          </m:e>
                        </m:d>
                        <m:r>
                          <a:rPr lang="en-US" sz="1500" i="1">
                            <a:latin typeface="Cambria Math"/>
                            <a:ea typeface="Cambria Math"/>
                          </a:rPr>
                          <m:t>=−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sz="1500" i="1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d>
                              <m:dPr>
                                <m:ctrlPr>
                                  <a:rPr lang="en-US" sz="1500" i="1">
                                    <a:latin typeface="Cambria Math"/>
                                    <a:ea typeface="Cambria Math"/>
                                  </a:rPr>
                                </m:ctrlPr>
                              </m:dPr>
                              <m:e>
                                <m:r>
                                  <a:rPr lang="en-ID" sz="15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  <m:t>4</m:t>
                                </m:r>
                              </m:e>
                            </m:d>
                            <m:r>
                              <a:rPr lang="en-US" sz="1500" i="1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d>
                              <m:dPr>
                                <m:ctrlPr>
                                  <a:rPr lang="en-US" sz="1500" i="1">
                                    <a:latin typeface="Cambria Math"/>
                                    <a:ea typeface="Cambria Math"/>
                                  </a:rPr>
                                </m:ctrlPr>
                              </m:dPr>
                              <m:e>
                                <m:r>
                                  <a:rPr lang="en-ID" sz="15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  <m:t>4</m:t>
                                </m:r>
                              </m:e>
                            </m:d>
                            <m:r>
                              <a:rPr lang="en-US" sz="1500" i="1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d>
                              <m:dPr>
                                <m:ctrlPr>
                                  <a:rPr lang="en-US" sz="1500" i="1">
                                    <a:latin typeface="Cambria Math"/>
                                    <a:ea typeface="Cambria Math"/>
                                  </a:rPr>
                                </m:ctrlPr>
                              </m:dPr>
                              <m:e>
                                <m:r>
                                  <a:rPr lang="en-ID" sz="15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  <m:t>4</m:t>
                                </m:r>
                              </m:e>
                            </m:d>
                          </m:e>
                        </m:d>
                        <m:r>
                          <a:rPr lang="en-US" sz="1500" i="1">
                            <a:latin typeface="Cambria Math"/>
                            <a:ea typeface="Cambria Math"/>
                          </a:rPr>
                          <m:t>=</m:t>
                        </m:r>
                        <m:r>
                          <a:rPr lang="en-ID" sz="1500" i="1">
                            <a:latin typeface="Cambria Math" panose="02040503050406030204" pitchFamily="18" charset="0"/>
                            <a:ea typeface="Cambria Math"/>
                          </a:rPr>
                          <m:t>−12</m:t>
                        </m:r>
                      </m:oMath>
                    </m:oMathPara>
                  </a14:m>
                  <a:endParaRPr lang="en-US" sz="1500" dirty="0"/>
                </a:p>
              </p:txBody>
            </p:sp>
          </mc:Choice>
          <mc:Fallback xmlns="">
            <p:sp>
              <p:nvSpPr>
                <p:cNvPr id="28" name="TextBox 2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3285" y="4654518"/>
                  <a:ext cx="5799793" cy="430887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9" name="TextBox 28"/>
          <p:cNvSpPr txBox="1"/>
          <p:nvPr/>
        </p:nvSpPr>
        <p:spPr>
          <a:xfrm>
            <a:off x="534964" y="1705388"/>
            <a:ext cx="48006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Operasi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Perkalian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merupakan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penyederhanaan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operasi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penjumlahan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berulang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1650" dirty="0" err="1">
                <a:latin typeface="Times New Roman" pitchFamily="18" charset="0"/>
                <a:cs typeface="Times New Roman" pitchFamily="18" charset="0"/>
              </a:rPr>
              <a:t>sama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0" name="Rectangular Callout 29"/>
          <p:cNvSpPr/>
          <p:nvPr/>
        </p:nvSpPr>
        <p:spPr>
          <a:xfrm>
            <a:off x="5489149" y="1588907"/>
            <a:ext cx="3562762" cy="2583043"/>
          </a:xfrm>
          <a:prstGeom prst="wedgeRectCallout">
            <a:avLst>
              <a:gd name="adj1" fmla="val -63760"/>
              <a:gd name="adj2" fmla="val -1859"/>
            </a:avLst>
          </a:prstGeom>
          <a:solidFill>
            <a:schemeClr val="accent6">
              <a:lumMod val="40000"/>
              <a:lumOff val="6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5544799" y="1711633"/>
            <a:ext cx="1562567" cy="1056457"/>
            <a:chOff x="7101521" y="611690"/>
            <a:chExt cx="2083422" cy="140860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Box 31"/>
                <p:cNvSpPr txBox="1"/>
                <p:nvPr/>
              </p:nvSpPr>
              <p:spPr>
                <a:xfrm>
                  <a:off x="7115169" y="611690"/>
                  <a:ext cx="1385422" cy="4001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350">
                            <a:latin typeface="Cambria Math"/>
                          </a:rPr>
                          <m:t>3</m:t>
                        </m:r>
                        <m:r>
                          <a:rPr lang="en-US" sz="1350">
                            <a:latin typeface="Cambria Math"/>
                            <a:ea typeface="Cambria Math"/>
                          </a:rPr>
                          <m:t>×</m:t>
                        </m:r>
                        <m:r>
                          <a:rPr lang="en-ID" sz="1350">
                            <a:latin typeface="Cambria Math" panose="02040503050406030204" pitchFamily="18" charset="0"/>
                            <a:ea typeface="Cambria Math"/>
                          </a:rPr>
                          <m:t>4</m:t>
                        </m:r>
                        <m:r>
                          <a:rPr lang="en-US" sz="1350">
                            <a:latin typeface="Cambria Math"/>
                            <a:ea typeface="Cambria Math"/>
                          </a:rPr>
                          <m:t>=</m:t>
                        </m:r>
                        <m:r>
                          <a:rPr lang="en-ID" sz="1350">
                            <a:latin typeface="Cambria Math" panose="02040503050406030204" pitchFamily="18" charset="0"/>
                            <a:ea typeface="Cambria Math"/>
                          </a:rPr>
                          <m:t>12</m:t>
                        </m:r>
                      </m:oMath>
                    </m:oMathPara>
                  </a14:m>
                  <a:endParaRPr lang="en-US" sz="135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mc:Choice>
          <mc:Fallback xmlns="">
            <p:sp>
              <p:nvSpPr>
                <p:cNvPr id="32" name="TextBox 3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15169" y="611690"/>
                  <a:ext cx="1385422" cy="400109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4" name="Straight Arrow Connector 33"/>
            <p:cNvCxnSpPr/>
            <p:nvPr/>
          </p:nvCxnSpPr>
          <p:spPr>
            <a:xfrm>
              <a:off x="7296818" y="917857"/>
              <a:ext cx="0" cy="27432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>
              <a:off x="7734855" y="917857"/>
              <a:ext cx="0" cy="27432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TextBox 35"/>
                <p:cNvSpPr txBox="1"/>
                <p:nvPr/>
              </p:nvSpPr>
              <p:spPr>
                <a:xfrm>
                  <a:off x="7101521" y="1088870"/>
                  <a:ext cx="477053" cy="4001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350">
                            <a:latin typeface="Cambria Math"/>
                          </a:rPr>
                          <m:t>+</m:t>
                        </m:r>
                      </m:oMath>
                    </m:oMathPara>
                  </a14:m>
                  <a:endParaRPr lang="en-US" sz="135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mc:Choice>
          <mc:Fallback xmlns="">
            <p:sp>
              <p:nvSpPr>
                <p:cNvPr id="36" name="TextBox 3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01521" y="1088870"/>
                  <a:ext cx="477053" cy="400109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" name="TextBox 36"/>
                <p:cNvSpPr txBox="1"/>
                <p:nvPr/>
              </p:nvSpPr>
              <p:spPr>
                <a:xfrm>
                  <a:off x="7491852" y="1079145"/>
                  <a:ext cx="477053" cy="4001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350">
                            <a:latin typeface="Cambria Math"/>
                          </a:rPr>
                          <m:t>+</m:t>
                        </m:r>
                      </m:oMath>
                    </m:oMathPara>
                  </a14:m>
                  <a:endParaRPr lang="en-US" sz="135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mc:Choice>
          <mc:Fallback xmlns="">
            <p:sp>
              <p:nvSpPr>
                <p:cNvPr id="37" name="TextBox 3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91852" y="1079145"/>
                  <a:ext cx="477053" cy="400109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Rectangle 37"/>
                <p:cNvSpPr/>
                <p:nvPr/>
              </p:nvSpPr>
              <p:spPr>
                <a:xfrm>
                  <a:off x="7108739" y="1394572"/>
                  <a:ext cx="2076204" cy="625727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Kesimpulan: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en-US" sz="135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135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+</m:t>
                            </m:r>
                          </m:e>
                        </m:d>
                        <m:r>
                          <a:rPr lang="en-US" sz="135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×</m:t>
                        </m:r>
                        <m:d>
                          <m:dPr>
                            <m:ctrlPr>
                              <a:rPr lang="en-US" sz="1350" i="1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1350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/>
                              </a:rPr>
                              <m:t>+</m:t>
                            </m:r>
                          </m:e>
                        </m:d>
                        <m:r>
                          <a:rPr lang="en-US" sz="135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=(+)</m:t>
                        </m:r>
                      </m:oMath>
                    </m:oMathPara>
                  </a14:m>
                  <a:endParaRPr lang="en-US" sz="13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mc:Choice>
          <mc:Fallback xmlns="">
            <p:sp>
              <p:nvSpPr>
                <p:cNvPr id="38" name="Rectangle 3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08739" y="1394572"/>
                  <a:ext cx="2076204" cy="625727"/>
                </a:xfrm>
                <a:prstGeom prst="rect">
                  <a:avLst/>
                </a:prstGeom>
                <a:blipFill>
                  <a:blip r:embed="rId10"/>
                  <a:stretch>
                    <a:fillRect t="-5195" b="-10390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TextBox 38"/>
                <p:cNvSpPr txBox="1"/>
                <p:nvPr/>
              </p:nvSpPr>
              <p:spPr>
                <a:xfrm>
                  <a:off x="7902541" y="1079145"/>
                  <a:ext cx="477053" cy="4001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350">
                            <a:latin typeface="Cambria Math"/>
                          </a:rPr>
                          <m:t>+</m:t>
                        </m:r>
                      </m:oMath>
                    </m:oMathPara>
                  </a14:m>
                  <a:endParaRPr lang="en-US" sz="135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mc:Choice>
          <mc:Fallback xmlns="">
            <p:sp>
              <p:nvSpPr>
                <p:cNvPr id="39" name="TextBox 3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02541" y="1079145"/>
                  <a:ext cx="477053" cy="400109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0" name="Straight Arrow Connector 39"/>
            <p:cNvCxnSpPr/>
            <p:nvPr/>
          </p:nvCxnSpPr>
          <p:spPr>
            <a:xfrm>
              <a:off x="8242855" y="917857"/>
              <a:ext cx="0" cy="27432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7374121" y="1711633"/>
            <a:ext cx="1565141" cy="1041406"/>
            <a:chOff x="9540618" y="611690"/>
            <a:chExt cx="2086854" cy="138854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TextBox 40"/>
                <p:cNvSpPr txBox="1"/>
                <p:nvPr/>
              </p:nvSpPr>
              <p:spPr>
                <a:xfrm>
                  <a:off x="9542318" y="611690"/>
                  <a:ext cx="1923347" cy="4001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350" i="1">
                            <a:latin typeface="Cambria Math"/>
                          </a:rPr>
                          <m:t>3</m:t>
                        </m:r>
                        <m:r>
                          <a:rPr lang="en-US" sz="1350" i="1">
                            <a:latin typeface="Cambria Math"/>
                            <a:ea typeface="Cambria Math"/>
                          </a:rPr>
                          <m:t>×</m:t>
                        </m:r>
                        <m:d>
                          <m:dPr>
                            <m:ctrlPr>
                              <a:rPr lang="en-US" sz="1350" i="1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1350" i="1"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en-ID" sz="1350" i="1">
                                <a:latin typeface="Cambria Math" panose="02040503050406030204" pitchFamily="18" charset="0"/>
                                <a:ea typeface="Cambria Math"/>
                              </a:rPr>
                              <m:t>4</m:t>
                            </m:r>
                          </m:e>
                        </m:d>
                        <m:r>
                          <a:rPr lang="en-US" sz="1350" i="1">
                            <a:latin typeface="Cambria Math"/>
                            <a:ea typeface="Cambria Math"/>
                          </a:rPr>
                          <m:t>=−</m:t>
                        </m:r>
                        <m:r>
                          <a:rPr lang="en-ID" sz="1350" i="1">
                            <a:latin typeface="Cambria Math" panose="02040503050406030204" pitchFamily="18" charset="0"/>
                            <a:ea typeface="Cambria Math"/>
                          </a:rPr>
                          <m:t>12</m:t>
                        </m:r>
                      </m:oMath>
                    </m:oMathPara>
                  </a14:m>
                  <a:endParaRPr lang="en-US" sz="135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mc:Choice>
          <mc:Fallback xmlns="">
            <p:sp>
              <p:nvSpPr>
                <p:cNvPr id="41" name="TextBox 4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542318" y="611690"/>
                  <a:ext cx="1923347" cy="400109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5" name="Straight Arrow Connector 44"/>
            <p:cNvCxnSpPr/>
            <p:nvPr/>
          </p:nvCxnSpPr>
          <p:spPr>
            <a:xfrm>
              <a:off x="9748242" y="904209"/>
              <a:ext cx="0" cy="27432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>
              <a:off x="10257455" y="904209"/>
              <a:ext cx="0" cy="27432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/>
            <p:cNvCxnSpPr/>
            <p:nvPr/>
          </p:nvCxnSpPr>
          <p:spPr>
            <a:xfrm>
              <a:off x="10986056" y="904209"/>
              <a:ext cx="0" cy="27432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8" name="TextBox 47"/>
                <p:cNvSpPr txBox="1"/>
                <p:nvPr/>
              </p:nvSpPr>
              <p:spPr>
                <a:xfrm>
                  <a:off x="9540618" y="1074270"/>
                  <a:ext cx="477053" cy="4001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350" i="1">
                            <a:latin typeface="Cambria Math"/>
                          </a:rPr>
                          <m:t>+</m:t>
                        </m:r>
                      </m:oMath>
                    </m:oMathPara>
                  </a14:m>
                  <a:endParaRPr lang="en-US" sz="135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mc:Choice>
          <mc:Fallback xmlns="">
            <p:sp>
              <p:nvSpPr>
                <p:cNvPr id="48" name="TextBox 4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540618" y="1074270"/>
                  <a:ext cx="477053" cy="400109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TextBox 48"/>
                <p:cNvSpPr txBox="1"/>
                <p:nvPr/>
              </p:nvSpPr>
              <p:spPr>
                <a:xfrm>
                  <a:off x="10057295" y="1074270"/>
                  <a:ext cx="477053" cy="4001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350" i="1">
                            <a:latin typeface="Cambria Math"/>
                          </a:rPr>
                          <m:t>−</m:t>
                        </m:r>
                      </m:oMath>
                    </m:oMathPara>
                  </a14:m>
                  <a:endParaRPr lang="en-US" sz="135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mc:Choice>
          <mc:Fallback xmlns="">
            <p:sp>
              <p:nvSpPr>
                <p:cNvPr id="49" name="TextBox 4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057295" y="1074270"/>
                  <a:ext cx="477053" cy="400109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TextBox 49"/>
                <p:cNvSpPr txBox="1"/>
                <p:nvPr/>
              </p:nvSpPr>
              <p:spPr>
                <a:xfrm>
                  <a:off x="10767210" y="1079145"/>
                  <a:ext cx="477053" cy="4001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350" i="1">
                            <a:latin typeface="Cambria Math"/>
                          </a:rPr>
                          <m:t>−</m:t>
                        </m:r>
                      </m:oMath>
                    </m:oMathPara>
                  </a14:m>
                  <a:endParaRPr lang="en-US" sz="135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mc:Choice>
          <mc:Fallback xmlns="">
            <p:sp>
              <p:nvSpPr>
                <p:cNvPr id="50" name="TextBox 4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767210" y="1079145"/>
                  <a:ext cx="477053" cy="400109"/>
                </a:xfrm>
                <a:prstGeom prst="rect">
                  <a:avLst/>
                </a:prstGeom>
                <a:blipFill>
                  <a:blip r:embed="rId1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Rectangle 50"/>
                <p:cNvSpPr/>
                <p:nvPr/>
              </p:nvSpPr>
              <p:spPr>
                <a:xfrm>
                  <a:off x="9542317" y="1374504"/>
                  <a:ext cx="2085155" cy="625727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Kesimpulan: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en-US" sz="135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135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+</m:t>
                            </m:r>
                          </m:e>
                        </m:d>
                        <m:r>
                          <a:rPr lang="en-US" sz="135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×</m:t>
                        </m:r>
                        <m:d>
                          <m:dPr>
                            <m:ctrlPr>
                              <a:rPr lang="en-US" sz="1350" i="1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1350" i="1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/>
                              </a:rPr>
                              <m:t>−</m:t>
                            </m:r>
                          </m:e>
                        </m:d>
                        <m:r>
                          <a:rPr lang="en-US" sz="135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=(−)</m:t>
                        </m:r>
                      </m:oMath>
                    </m:oMathPara>
                  </a14:m>
                  <a:endParaRPr lang="en-US" sz="13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mc:Choice>
          <mc:Fallback xmlns="">
            <p:sp>
              <p:nvSpPr>
                <p:cNvPr id="51" name="Rectangle 5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542317" y="1374504"/>
                  <a:ext cx="2085155" cy="625727"/>
                </a:xfrm>
                <a:prstGeom prst="rect">
                  <a:avLst/>
                </a:prstGeom>
                <a:blipFill>
                  <a:blip r:embed="rId19"/>
                  <a:stretch>
                    <a:fillRect t="-6494" b="-10390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4" name="Group 23"/>
          <p:cNvGrpSpPr/>
          <p:nvPr/>
        </p:nvGrpSpPr>
        <p:grpSpPr>
          <a:xfrm>
            <a:off x="5566166" y="3046870"/>
            <a:ext cx="1546194" cy="1067768"/>
            <a:chOff x="7130009" y="2392006"/>
            <a:chExt cx="2061592" cy="142369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2" name="TextBox 51"/>
                <p:cNvSpPr txBox="1"/>
                <p:nvPr/>
              </p:nvSpPr>
              <p:spPr>
                <a:xfrm>
                  <a:off x="7267569" y="2392006"/>
                  <a:ext cx="1924032" cy="4001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350" i="1">
                            <a:latin typeface="Cambria Math"/>
                          </a:rPr>
                          <m:t>−3</m:t>
                        </m:r>
                        <m:r>
                          <a:rPr lang="en-US" sz="1350" i="1">
                            <a:latin typeface="Cambria Math"/>
                            <a:ea typeface="Cambria Math"/>
                          </a:rPr>
                          <m:t>×(−</m:t>
                        </m:r>
                        <m:r>
                          <a:rPr lang="en-ID" sz="1350" i="1">
                            <a:latin typeface="Cambria Math" panose="02040503050406030204" pitchFamily="18" charset="0"/>
                            <a:ea typeface="Cambria Math"/>
                          </a:rPr>
                          <m:t>4</m:t>
                        </m:r>
                        <m:r>
                          <a:rPr lang="en-US" sz="1350" i="1">
                            <a:latin typeface="Cambria Math"/>
                            <a:ea typeface="Cambria Math"/>
                          </a:rPr>
                          <m:t>)=</m:t>
                        </m:r>
                        <m:r>
                          <a:rPr lang="en-ID" sz="1350" i="1">
                            <a:latin typeface="Cambria Math" panose="02040503050406030204" pitchFamily="18" charset="0"/>
                            <a:ea typeface="Cambria Math"/>
                          </a:rPr>
                          <m:t>12</m:t>
                        </m:r>
                      </m:oMath>
                    </m:oMathPara>
                  </a14:m>
                  <a:endParaRPr lang="en-US" sz="135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mc:Choice>
          <mc:Fallback xmlns="">
            <p:sp>
              <p:nvSpPr>
                <p:cNvPr id="52" name="TextBox 5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67569" y="2392006"/>
                  <a:ext cx="1924032" cy="400109"/>
                </a:xfrm>
                <a:prstGeom prst="rect">
                  <a:avLst/>
                </a:prstGeom>
                <a:blipFill>
                  <a:blip r:embed="rId21"/>
                  <a:stretch>
                    <a:fillRect b="-1020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53" name="Straight Arrow Connector 52"/>
            <p:cNvCxnSpPr/>
            <p:nvPr/>
          </p:nvCxnSpPr>
          <p:spPr>
            <a:xfrm>
              <a:off x="7500102" y="2680162"/>
              <a:ext cx="0" cy="27432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/>
            <p:cNvCxnSpPr/>
            <p:nvPr/>
          </p:nvCxnSpPr>
          <p:spPr>
            <a:xfrm>
              <a:off x="8133218" y="2680162"/>
              <a:ext cx="0" cy="27432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/>
            <p:cNvCxnSpPr/>
            <p:nvPr/>
          </p:nvCxnSpPr>
          <p:spPr>
            <a:xfrm>
              <a:off x="8765252" y="2680162"/>
              <a:ext cx="0" cy="27432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6" name="TextBox 55"/>
                <p:cNvSpPr txBox="1"/>
                <p:nvPr/>
              </p:nvSpPr>
              <p:spPr>
                <a:xfrm>
                  <a:off x="7295061" y="2850777"/>
                  <a:ext cx="477053" cy="4001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350" i="1">
                            <a:latin typeface="Cambria Math"/>
                          </a:rPr>
                          <m:t>−</m:t>
                        </m:r>
                      </m:oMath>
                    </m:oMathPara>
                  </a14:m>
                  <a:endParaRPr lang="en-US" sz="135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mc:Choice>
          <mc:Fallback xmlns="">
            <p:sp>
              <p:nvSpPr>
                <p:cNvPr id="56" name="TextBox 5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95061" y="2850777"/>
                  <a:ext cx="477053" cy="400109"/>
                </a:xfrm>
                <a:prstGeom prst="rect">
                  <a:avLst/>
                </a:prstGeom>
                <a:blipFill>
                  <a:blip r:embed="rId2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7" name="TextBox 56"/>
                <p:cNvSpPr txBox="1"/>
                <p:nvPr/>
              </p:nvSpPr>
              <p:spPr>
                <a:xfrm>
                  <a:off x="7929802" y="2850777"/>
                  <a:ext cx="477053" cy="4001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350" i="1">
                            <a:latin typeface="Cambria Math"/>
                          </a:rPr>
                          <m:t>−</m:t>
                        </m:r>
                      </m:oMath>
                    </m:oMathPara>
                  </a14:m>
                  <a:endParaRPr lang="en-US" sz="135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mc:Choice>
          <mc:Fallback xmlns="">
            <p:sp>
              <p:nvSpPr>
                <p:cNvPr id="57" name="TextBox 5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29802" y="2850777"/>
                  <a:ext cx="477053" cy="400109"/>
                </a:xfrm>
                <a:prstGeom prst="rect">
                  <a:avLst/>
                </a:prstGeom>
                <a:blipFill>
                  <a:blip r:embed="rId2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8" name="TextBox 57"/>
                <p:cNvSpPr txBox="1"/>
                <p:nvPr/>
              </p:nvSpPr>
              <p:spPr>
                <a:xfrm>
                  <a:off x="8562144" y="2828202"/>
                  <a:ext cx="477053" cy="4001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350" i="1">
                            <a:latin typeface="Cambria Math"/>
                          </a:rPr>
                          <m:t>+</m:t>
                        </m:r>
                      </m:oMath>
                    </m:oMathPara>
                  </a14:m>
                  <a:endParaRPr lang="en-US" sz="135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mc:Choice>
          <mc:Fallback xmlns="">
            <p:sp>
              <p:nvSpPr>
                <p:cNvPr id="58" name="TextBox 5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562144" y="2828202"/>
                  <a:ext cx="477053" cy="400109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9" name="Rectangle 58"/>
                <p:cNvSpPr/>
                <p:nvPr/>
              </p:nvSpPr>
              <p:spPr>
                <a:xfrm>
                  <a:off x="7130009" y="3154642"/>
                  <a:ext cx="2044419" cy="66105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Kesimpulan: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en-US" sz="135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135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−</m:t>
                            </m:r>
                          </m:e>
                        </m:d>
                        <m:r>
                          <a:rPr lang="en-US" sz="135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×</m:t>
                        </m:r>
                        <m:d>
                          <m:dPr>
                            <m:ctrlPr>
                              <a:rPr lang="en-US" sz="1350" i="1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1350" i="1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/>
                              </a:rPr>
                              <m:t>−</m:t>
                            </m:r>
                          </m:e>
                        </m:d>
                        <m:r>
                          <a:rPr lang="en-US" sz="135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=(+)</m:t>
                        </m:r>
                      </m:oMath>
                    </m:oMathPara>
                  </a14:m>
                  <a:endParaRPr lang="en-US" sz="13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mc:Choice>
          <mc:Fallback xmlns="">
            <p:sp>
              <p:nvSpPr>
                <p:cNvPr id="59" name="Rectangle 5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30009" y="3154642"/>
                  <a:ext cx="2044419" cy="661055"/>
                </a:xfrm>
                <a:prstGeom prst="rect">
                  <a:avLst/>
                </a:prstGeom>
                <a:blipFill>
                  <a:blip r:embed="rId24"/>
                  <a:stretch>
                    <a:fillRect t="-2469" b="-7407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7" name="Group 26"/>
          <p:cNvGrpSpPr/>
          <p:nvPr/>
        </p:nvGrpSpPr>
        <p:grpSpPr>
          <a:xfrm>
            <a:off x="7335319" y="3046870"/>
            <a:ext cx="1603943" cy="1052969"/>
            <a:chOff x="9488881" y="2392006"/>
            <a:chExt cx="2138591" cy="140395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TextBox 59"/>
                <p:cNvSpPr txBox="1"/>
                <p:nvPr/>
              </p:nvSpPr>
              <p:spPr>
                <a:xfrm>
                  <a:off x="9488881" y="2392006"/>
                  <a:ext cx="1923348" cy="4001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350" i="1">
                            <a:latin typeface="Cambria Math"/>
                          </a:rPr>
                          <m:t>−3</m:t>
                        </m:r>
                        <m:r>
                          <a:rPr lang="en-US" sz="1350" i="1">
                            <a:latin typeface="Cambria Math"/>
                            <a:ea typeface="Cambria Math"/>
                          </a:rPr>
                          <m:t>×</m:t>
                        </m:r>
                        <m:d>
                          <m:dPr>
                            <m:ctrlPr>
                              <a:rPr lang="en-US" sz="1350" i="1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ID" sz="1350" i="1">
                                <a:latin typeface="Cambria Math" panose="02040503050406030204" pitchFamily="18" charset="0"/>
                                <a:ea typeface="Cambria Math"/>
                              </a:rPr>
                              <m:t>4</m:t>
                            </m:r>
                          </m:e>
                        </m:d>
                        <m:r>
                          <a:rPr lang="en-US" sz="1350" i="1">
                            <a:latin typeface="Cambria Math"/>
                            <a:ea typeface="Cambria Math"/>
                          </a:rPr>
                          <m:t>=−</m:t>
                        </m:r>
                        <m:r>
                          <a:rPr lang="en-ID" sz="1350" i="1">
                            <a:latin typeface="Cambria Math" panose="02040503050406030204" pitchFamily="18" charset="0"/>
                            <a:ea typeface="Cambria Math"/>
                          </a:rPr>
                          <m:t>12</m:t>
                        </m:r>
                      </m:oMath>
                    </m:oMathPara>
                  </a14:m>
                  <a:endParaRPr lang="en-US" sz="135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mc:Choice>
          <mc:Fallback xmlns="">
            <p:sp>
              <p:nvSpPr>
                <p:cNvPr id="60" name="TextBox 5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488881" y="2392006"/>
                  <a:ext cx="1923348" cy="400109"/>
                </a:xfrm>
                <a:prstGeom prst="rect">
                  <a:avLst/>
                </a:prstGeom>
                <a:blipFill>
                  <a:blip r:embed="rId2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61" name="Straight Arrow Connector 60"/>
            <p:cNvCxnSpPr/>
            <p:nvPr/>
          </p:nvCxnSpPr>
          <p:spPr>
            <a:xfrm>
              <a:off x="9676730" y="2680162"/>
              <a:ext cx="0" cy="27432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/>
            <p:cNvCxnSpPr/>
            <p:nvPr/>
          </p:nvCxnSpPr>
          <p:spPr>
            <a:xfrm>
              <a:off x="10340882" y="2680162"/>
              <a:ext cx="0" cy="27432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/>
            <p:cNvCxnSpPr/>
            <p:nvPr/>
          </p:nvCxnSpPr>
          <p:spPr>
            <a:xfrm>
              <a:off x="10877380" y="2680162"/>
              <a:ext cx="0" cy="27432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4" name="TextBox 63"/>
                <p:cNvSpPr txBox="1"/>
                <p:nvPr/>
              </p:nvSpPr>
              <p:spPr>
                <a:xfrm>
                  <a:off x="9515602" y="2846055"/>
                  <a:ext cx="477053" cy="4001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350" i="1">
                            <a:latin typeface="Cambria Math"/>
                          </a:rPr>
                          <m:t>−</m:t>
                        </m:r>
                      </m:oMath>
                    </m:oMathPara>
                  </a14:m>
                  <a:endParaRPr lang="en-US" sz="135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mc:Choice>
          <mc:Fallback xmlns="">
            <p:sp>
              <p:nvSpPr>
                <p:cNvPr id="64" name="TextBox 6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515602" y="2846055"/>
                  <a:ext cx="477053" cy="400109"/>
                </a:xfrm>
                <a:prstGeom prst="rect">
                  <a:avLst/>
                </a:prstGeom>
                <a:blipFill>
                  <a:blip r:embed="rId1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5" name="TextBox 64"/>
                <p:cNvSpPr txBox="1"/>
                <p:nvPr/>
              </p:nvSpPr>
              <p:spPr>
                <a:xfrm>
                  <a:off x="10163992" y="2846055"/>
                  <a:ext cx="477053" cy="4001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350" i="1">
                            <a:latin typeface="Cambria Math"/>
                          </a:rPr>
                          <m:t>+</m:t>
                        </m:r>
                      </m:oMath>
                    </m:oMathPara>
                  </a14:m>
                  <a:endParaRPr lang="en-US" sz="135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mc:Choice>
          <mc:Fallback xmlns="">
            <p:sp>
              <p:nvSpPr>
                <p:cNvPr id="65" name="TextBox 6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163992" y="2846055"/>
                  <a:ext cx="477053" cy="400109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6" name="TextBox 65"/>
                <p:cNvSpPr txBox="1"/>
                <p:nvPr/>
              </p:nvSpPr>
              <p:spPr>
                <a:xfrm>
                  <a:off x="10700797" y="2850777"/>
                  <a:ext cx="477053" cy="4001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350" i="1">
                            <a:latin typeface="Cambria Math"/>
                          </a:rPr>
                          <m:t>−</m:t>
                        </m:r>
                      </m:oMath>
                    </m:oMathPara>
                  </a14:m>
                  <a:endParaRPr lang="en-US" sz="135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mc:Choice>
          <mc:Fallback xmlns="">
            <p:sp>
              <p:nvSpPr>
                <p:cNvPr id="66" name="TextBox 6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700797" y="2850777"/>
                  <a:ext cx="477053" cy="400109"/>
                </a:xfrm>
                <a:prstGeom prst="rect">
                  <a:avLst/>
                </a:prstGeom>
                <a:blipFill>
                  <a:blip r:embed="rId2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7" name="Rectangle 66"/>
                <p:cNvSpPr/>
                <p:nvPr/>
              </p:nvSpPr>
              <p:spPr>
                <a:xfrm>
                  <a:off x="9523560" y="3170238"/>
                  <a:ext cx="2103912" cy="625727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Kesimpulan: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en-US" sz="135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135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−</m:t>
                            </m:r>
                          </m:e>
                        </m:d>
                        <m:r>
                          <a:rPr lang="en-US" sz="135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×</m:t>
                        </m:r>
                        <m:d>
                          <m:dPr>
                            <m:ctrlPr>
                              <a:rPr lang="en-US" sz="1350" i="1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1350" i="1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/>
                              </a:rPr>
                              <m:t>+</m:t>
                            </m:r>
                          </m:e>
                        </m:d>
                        <m:r>
                          <a:rPr lang="en-US" sz="135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=(−)</m:t>
                        </m:r>
                      </m:oMath>
                    </m:oMathPara>
                  </a14:m>
                  <a:endParaRPr lang="en-US" sz="135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mc:Choice>
          <mc:Fallback xmlns="">
            <p:sp>
              <p:nvSpPr>
                <p:cNvPr id="67" name="Rectangle 6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523560" y="3170238"/>
                  <a:ext cx="2103912" cy="625727"/>
                </a:xfrm>
                <a:prstGeom prst="rect">
                  <a:avLst/>
                </a:prstGeom>
                <a:blipFill>
                  <a:blip r:embed="rId27"/>
                  <a:stretch>
                    <a:fillRect t="-6494" b="-10390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69" name="Rectangle 68"/>
          <p:cNvSpPr/>
          <p:nvPr/>
        </p:nvSpPr>
        <p:spPr>
          <a:xfrm>
            <a:off x="214525" y="1307488"/>
            <a:ext cx="2446789" cy="3787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 </a:t>
            </a:r>
            <a:r>
              <a:rPr lang="en-US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Perkalian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172737E-5DFA-CA53-C43A-1F2443A1390A}"/>
              </a:ext>
            </a:extLst>
          </p:cNvPr>
          <p:cNvSpPr txBox="1"/>
          <p:nvPr/>
        </p:nvSpPr>
        <p:spPr>
          <a:xfrm>
            <a:off x="468571" y="348851"/>
            <a:ext cx="46368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1.3 </a:t>
            </a:r>
            <a:r>
              <a:rPr lang="en-US" sz="21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Operasi</a:t>
            </a:r>
            <a:r>
              <a:rPr lang="en-US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Perkalian</a:t>
            </a:r>
            <a:r>
              <a:rPr lang="en-US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Pembagian</a:t>
            </a:r>
            <a:endParaRPr lang="en-US" sz="21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21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ada</a:t>
            </a:r>
            <a:r>
              <a:rPr lang="en-US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Bilangan</a:t>
            </a:r>
            <a:r>
              <a:rPr lang="en-US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Bulat</a:t>
            </a:r>
            <a:endParaRPr lang="en-US" sz="2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6096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7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9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4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45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5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7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95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2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9" grpId="0"/>
      <p:bldP spid="30" grpId="0" animBg="1"/>
      <p:bldP spid="69" grpId="0"/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2699</TotalTime>
  <Words>2329</Words>
  <Application>Microsoft Office PowerPoint</Application>
  <PresentationFormat>On-screen Show (16:9)</PresentationFormat>
  <Paragraphs>442</Paragraphs>
  <Slides>30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Taryo</cp:lastModifiedBy>
  <cp:revision>133</cp:revision>
  <dcterms:created xsi:type="dcterms:W3CDTF">2022-01-17T01:37:52Z</dcterms:created>
  <dcterms:modified xsi:type="dcterms:W3CDTF">2022-07-15T10:08:19Z</dcterms:modified>
</cp:coreProperties>
</file>